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701" r:id="rId3"/>
  </p:sldMasterIdLst>
  <p:notesMasterIdLst>
    <p:notesMasterId r:id="rId76"/>
  </p:notesMasterIdLst>
  <p:handoutMasterIdLst>
    <p:handoutMasterId r:id="rId77"/>
  </p:handoutMasterIdLst>
  <p:sldIdLst>
    <p:sldId id="496" r:id="rId4"/>
    <p:sldId id="499" r:id="rId5"/>
    <p:sldId id="500" r:id="rId6"/>
    <p:sldId id="341" r:id="rId7"/>
    <p:sldId id="501" r:id="rId8"/>
    <p:sldId id="502" r:id="rId9"/>
    <p:sldId id="503" r:id="rId10"/>
    <p:sldId id="504" r:id="rId11"/>
    <p:sldId id="505" r:id="rId12"/>
    <p:sldId id="508" r:id="rId13"/>
    <p:sldId id="509" r:id="rId14"/>
    <p:sldId id="510" r:id="rId15"/>
    <p:sldId id="506" r:id="rId16"/>
    <p:sldId id="507" r:id="rId17"/>
    <p:sldId id="497" r:id="rId18"/>
    <p:sldId id="511" r:id="rId19"/>
    <p:sldId id="492" r:id="rId20"/>
    <p:sldId id="493" r:id="rId21"/>
    <p:sldId id="512" r:id="rId22"/>
    <p:sldId id="498" r:id="rId23"/>
    <p:sldId id="513" r:id="rId24"/>
    <p:sldId id="515" r:id="rId25"/>
    <p:sldId id="566" r:id="rId26"/>
    <p:sldId id="516" r:id="rId27"/>
    <p:sldId id="517" r:id="rId28"/>
    <p:sldId id="518" r:id="rId29"/>
    <p:sldId id="519" r:id="rId30"/>
    <p:sldId id="495" r:id="rId31"/>
    <p:sldId id="520" r:id="rId32"/>
    <p:sldId id="521" r:id="rId33"/>
    <p:sldId id="523" r:id="rId34"/>
    <p:sldId id="524" r:id="rId35"/>
    <p:sldId id="525" r:id="rId36"/>
    <p:sldId id="526" r:id="rId37"/>
    <p:sldId id="527" r:id="rId38"/>
    <p:sldId id="528" r:id="rId39"/>
    <p:sldId id="529" r:id="rId40"/>
    <p:sldId id="530" r:id="rId41"/>
    <p:sldId id="531" r:id="rId42"/>
    <p:sldId id="532" r:id="rId43"/>
    <p:sldId id="533" r:id="rId44"/>
    <p:sldId id="534" r:id="rId45"/>
    <p:sldId id="535" r:id="rId46"/>
    <p:sldId id="536" r:id="rId47"/>
    <p:sldId id="537" r:id="rId48"/>
    <p:sldId id="538" r:id="rId49"/>
    <p:sldId id="514" r:id="rId50"/>
    <p:sldId id="539" r:id="rId51"/>
    <p:sldId id="540" r:id="rId52"/>
    <p:sldId id="541" r:id="rId53"/>
    <p:sldId id="542" r:id="rId54"/>
    <p:sldId id="543" r:id="rId55"/>
    <p:sldId id="544" r:id="rId56"/>
    <p:sldId id="546" r:id="rId57"/>
    <p:sldId id="564" r:id="rId58"/>
    <p:sldId id="548" r:id="rId59"/>
    <p:sldId id="549" r:id="rId60"/>
    <p:sldId id="550" r:id="rId61"/>
    <p:sldId id="551" r:id="rId62"/>
    <p:sldId id="552" r:id="rId63"/>
    <p:sldId id="553" r:id="rId64"/>
    <p:sldId id="554" r:id="rId65"/>
    <p:sldId id="555" r:id="rId66"/>
    <p:sldId id="556" r:id="rId67"/>
    <p:sldId id="557" r:id="rId68"/>
    <p:sldId id="558" r:id="rId69"/>
    <p:sldId id="559" r:id="rId70"/>
    <p:sldId id="560" r:id="rId71"/>
    <p:sldId id="561" r:id="rId72"/>
    <p:sldId id="562" r:id="rId73"/>
    <p:sldId id="563" r:id="rId74"/>
    <p:sldId id="565" r:id="rId75"/>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0">
          <p15:clr>
            <a:srgbClr val="A4A3A4"/>
          </p15:clr>
        </p15:guide>
        <p15:guide id="2"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000FF"/>
    <a:srgbClr val="006600"/>
    <a:srgbClr val="960000"/>
    <a:srgbClr val="2A55D6"/>
    <a:srgbClr val="009900"/>
    <a:srgbClr val="993300"/>
    <a:srgbClr val="649A6D"/>
    <a:srgbClr val="6ACE52"/>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6535" autoAdjust="0"/>
  </p:normalViewPr>
  <p:slideViewPr>
    <p:cSldViewPr>
      <p:cViewPr varScale="1">
        <p:scale>
          <a:sx n="111" d="100"/>
          <a:sy n="111" d="100"/>
        </p:scale>
        <p:origin x="1218" y="10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101" d="100"/>
          <a:sy n="101" d="100"/>
        </p:scale>
        <p:origin x="-3228" y="-108"/>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1222428793622999"/>
          <c:y val="4.94136043784206E-2"/>
          <c:w val="0.741366044522212"/>
          <c:h val="0.82541577142575695"/>
        </c:manualLayout>
      </c:layout>
      <c:scatterChart>
        <c:scatterStyle val="lineMarker"/>
        <c:varyColors val="0"/>
        <c:ser>
          <c:idx val="0"/>
          <c:order val="0"/>
          <c:tx>
            <c:strRef>
              <c:f>Sheet1!$B$1</c:f>
              <c:strCache>
                <c:ptCount val="1"/>
                <c:pt idx="0">
                  <c:v>Chip Transistor Count</c:v>
                </c:pt>
              </c:strCache>
            </c:strRef>
          </c:tx>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9663-494F-A85D-D857B05D87D7}"/>
                </c:ext>
              </c:extLst>
            </c:dLbl>
            <c:spPr>
              <a:solidFill>
                <a:schemeClr val="bg1"/>
              </a:solidFill>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Sheet1!$A$2:$A$4</c:f>
              <c:numCache>
                <c:formatCode>General</c:formatCode>
                <c:ptCount val="3"/>
                <c:pt idx="0">
                  <c:v>1971</c:v>
                </c:pt>
                <c:pt idx="1">
                  <c:v>2006</c:v>
                </c:pt>
                <c:pt idx="2">
                  <c:v>2013</c:v>
                </c:pt>
              </c:numCache>
            </c:numRef>
          </c:xVal>
          <c:yVal>
            <c:numRef>
              <c:f>Sheet1!$B$2:$B$4</c:f>
              <c:numCache>
                <c:formatCode>General</c:formatCode>
                <c:ptCount val="3"/>
                <c:pt idx="0">
                  <c:v>2300</c:v>
                </c:pt>
                <c:pt idx="1">
                  <c:v>233787299.00947401</c:v>
                </c:pt>
                <c:pt idx="2" formatCode="#,##0">
                  <c:v>2200000000</c:v>
                </c:pt>
              </c:numCache>
            </c:numRef>
          </c:yVal>
          <c:smooth val="0"/>
          <c:extLst>
            <c:ext xmlns:c16="http://schemas.microsoft.com/office/drawing/2014/chart" uri="{C3380CC4-5D6E-409C-BE32-E72D297353CC}">
              <c16:uniqueId val="{00000001-9663-494F-A85D-D857B05D87D7}"/>
            </c:ext>
          </c:extLst>
        </c:ser>
        <c:ser>
          <c:idx val="1"/>
          <c:order val="1"/>
          <c:tx>
            <c:strRef>
              <c:f>Sheet1!$C$1</c:f>
              <c:strCache>
                <c:ptCount val="1"/>
                <c:pt idx="0">
                  <c:v>Chip Power</c:v>
                </c:pt>
              </c:strCache>
            </c:strRef>
          </c:tx>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2-9663-494F-A85D-D857B05D87D7}"/>
                </c:ext>
              </c:extLst>
            </c:dLbl>
            <c:spPr>
              <a:solidFill>
                <a:schemeClr val="bg1"/>
              </a:solidFill>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Sheet1!$A$2:$A$4</c:f>
              <c:numCache>
                <c:formatCode>General</c:formatCode>
                <c:ptCount val="3"/>
                <c:pt idx="0">
                  <c:v>1971</c:v>
                </c:pt>
                <c:pt idx="1">
                  <c:v>2006</c:v>
                </c:pt>
                <c:pt idx="2">
                  <c:v>2013</c:v>
                </c:pt>
              </c:numCache>
            </c:numRef>
          </c:xVal>
          <c:yVal>
            <c:numRef>
              <c:f>Sheet1!$C$2:$C$4</c:f>
              <c:numCache>
                <c:formatCode>General</c:formatCode>
                <c:ptCount val="3"/>
                <c:pt idx="0">
                  <c:v>0.5</c:v>
                </c:pt>
                <c:pt idx="1">
                  <c:v>130</c:v>
                </c:pt>
                <c:pt idx="2" formatCode="#,##0">
                  <c:v>130</c:v>
                </c:pt>
              </c:numCache>
            </c:numRef>
          </c:yVal>
          <c:smooth val="0"/>
          <c:extLst>
            <c:ext xmlns:c16="http://schemas.microsoft.com/office/drawing/2014/chart" uri="{C3380CC4-5D6E-409C-BE32-E72D297353CC}">
              <c16:uniqueId val="{00000003-9663-494F-A85D-D857B05D87D7}"/>
            </c:ext>
          </c:extLst>
        </c:ser>
        <c:dLbls>
          <c:showLegendKey val="0"/>
          <c:showVal val="0"/>
          <c:showCatName val="0"/>
          <c:showSerName val="0"/>
          <c:showPercent val="0"/>
          <c:showBubbleSize val="0"/>
        </c:dLbls>
        <c:axId val="-2018896744"/>
        <c:axId val="2129358152"/>
      </c:scatterChart>
      <c:valAx>
        <c:axId val="-2018896744"/>
        <c:scaling>
          <c:orientation val="minMax"/>
          <c:max val="2015"/>
          <c:min val="1970"/>
        </c:scaling>
        <c:delete val="0"/>
        <c:axPos val="b"/>
        <c:majorGridlines/>
        <c:numFmt formatCode="General" sourceLinked="1"/>
        <c:majorTickMark val="out"/>
        <c:minorTickMark val="none"/>
        <c:tickLblPos val="nextTo"/>
        <c:crossAx val="2129358152"/>
        <c:crossesAt val="0.1"/>
        <c:crossBetween val="midCat"/>
        <c:majorUnit val="5"/>
      </c:valAx>
      <c:valAx>
        <c:axId val="2129358152"/>
        <c:scaling>
          <c:logBase val="10"/>
          <c:orientation val="minMax"/>
        </c:scaling>
        <c:delete val="0"/>
        <c:axPos val="l"/>
        <c:majorGridlines/>
        <c:numFmt formatCode="#,##0" sourceLinked="0"/>
        <c:majorTickMark val="out"/>
        <c:minorTickMark val="none"/>
        <c:tickLblPos val="nextTo"/>
        <c:crossAx val="-2018896744"/>
        <c:crosses val="autoZero"/>
        <c:crossBetween val="midCat"/>
      </c:valAx>
    </c:plotArea>
    <c:legend>
      <c:legendPos val="r"/>
      <c:layout>
        <c:manualLayout>
          <c:xMode val="edge"/>
          <c:yMode val="edge"/>
          <c:x val="0.23633724603869"/>
          <c:y val="7.8991810573034602E-2"/>
          <c:w val="0.29320987654321001"/>
          <c:h val="0.17021661991821799"/>
        </c:manualLayout>
      </c:layout>
      <c:overlay val="0"/>
      <c:spPr>
        <a:solidFill>
          <a:schemeClr val="bg1"/>
        </a:solidFill>
        <a:ln>
          <a:solidFill>
            <a:schemeClr val="tx1"/>
          </a:solidFill>
        </a:ln>
      </c:sp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smoothMarker"/>
        <c:varyColors val="0"/>
        <c:ser>
          <c:idx val="0"/>
          <c:order val="0"/>
          <c:tx>
            <c:strRef>
              <c:f>Sheet1!$B$1</c:f>
              <c:strCache>
                <c:ptCount val="1"/>
                <c:pt idx="0">
                  <c:v>Y-Value 1</c:v>
                </c:pt>
              </c:strCache>
            </c:strRef>
          </c:tx>
          <c:spPr>
            <a:ln w="76200">
              <a:solidFill>
                <a:schemeClr val="accent1"/>
              </a:solidFill>
            </a:ln>
          </c:spPr>
          <c:marker>
            <c:symbol val="circle"/>
            <c:size val="15"/>
            <c:spPr>
              <a:solidFill>
                <a:schemeClr val="tx2">
                  <a:lumMod val="50000"/>
                </a:schemeClr>
              </a:solidFill>
              <a:ln w="19050">
                <a:solidFill>
                  <a:schemeClr val="tx2"/>
                </a:solidFill>
              </a:ln>
            </c:spPr>
          </c:marker>
          <c:xVal>
            <c:numRef>
              <c:f>Sheet1!$A$2:$A$12</c:f>
              <c:numCache>
                <c:formatCode>General</c:formatCode>
                <c:ptCount val="11"/>
                <c:pt idx="0">
                  <c:v>1987</c:v>
                </c:pt>
                <c:pt idx="1">
                  <c:v>1990</c:v>
                </c:pt>
                <c:pt idx="2">
                  <c:v>1994</c:v>
                </c:pt>
                <c:pt idx="3">
                  <c:v>1996</c:v>
                </c:pt>
                <c:pt idx="4">
                  <c:v>1998</c:v>
                </c:pt>
                <c:pt idx="5">
                  <c:v>2000</c:v>
                </c:pt>
                <c:pt idx="6">
                  <c:v>2002</c:v>
                </c:pt>
                <c:pt idx="7">
                  <c:v>2005</c:v>
                </c:pt>
                <c:pt idx="8">
                  <c:v>2007</c:v>
                </c:pt>
                <c:pt idx="9">
                  <c:v>2010</c:v>
                </c:pt>
                <c:pt idx="10">
                  <c:v>2014</c:v>
                </c:pt>
              </c:numCache>
            </c:numRef>
          </c:xVal>
          <c:yVal>
            <c:numRef>
              <c:f>Sheet1!$B$2:$B$12</c:f>
              <c:numCache>
                <c:formatCode>General</c:formatCode>
                <c:ptCount val="11"/>
                <c:pt idx="0">
                  <c:v>1</c:v>
                </c:pt>
                <c:pt idx="1">
                  <c:v>4</c:v>
                </c:pt>
                <c:pt idx="2">
                  <c:v>16</c:v>
                </c:pt>
                <c:pt idx="3">
                  <c:v>64</c:v>
                </c:pt>
                <c:pt idx="4">
                  <c:v>128</c:v>
                </c:pt>
                <c:pt idx="5">
                  <c:v>256</c:v>
                </c:pt>
                <c:pt idx="6">
                  <c:v>512</c:v>
                </c:pt>
                <c:pt idx="7">
                  <c:v>1024</c:v>
                </c:pt>
                <c:pt idx="8">
                  <c:v>2048</c:v>
                </c:pt>
                <c:pt idx="9">
                  <c:v>4096</c:v>
                </c:pt>
                <c:pt idx="10">
                  <c:v>8192</c:v>
                </c:pt>
              </c:numCache>
            </c:numRef>
          </c:yVal>
          <c:smooth val="1"/>
          <c:extLst>
            <c:ext xmlns:c16="http://schemas.microsoft.com/office/drawing/2014/chart" uri="{C3380CC4-5D6E-409C-BE32-E72D297353CC}">
              <c16:uniqueId val="{00000000-338C-4195-BAD1-0A933C387FA1}"/>
            </c:ext>
          </c:extLst>
        </c:ser>
        <c:dLbls>
          <c:showLegendKey val="0"/>
          <c:showVal val="0"/>
          <c:showCatName val="0"/>
          <c:showSerName val="0"/>
          <c:showPercent val="0"/>
          <c:showBubbleSize val="0"/>
        </c:dLbls>
        <c:axId val="2138191056"/>
        <c:axId val="2138192480"/>
      </c:scatterChart>
      <c:valAx>
        <c:axId val="2138191056"/>
        <c:scaling>
          <c:orientation val="minMax"/>
          <c:max val="2015"/>
        </c:scaling>
        <c:delete val="0"/>
        <c:axPos val="b"/>
        <c:title>
          <c:tx>
            <c:rich>
              <a:bodyPr/>
              <a:lstStyle/>
              <a:p>
                <a:pPr>
                  <a:defRPr/>
                </a:pPr>
                <a:r>
                  <a:rPr lang="en-US" sz="3600" dirty="0"/>
                  <a:t>START OF MASS PRODUCTION</a:t>
                </a:r>
              </a:p>
            </c:rich>
          </c:tx>
          <c:layout>
            <c:manualLayout>
              <c:xMode val="edge"/>
              <c:yMode val="edge"/>
              <c:x val="0.27492952269855198"/>
              <c:y val="0.82378114889582599"/>
            </c:manualLayout>
          </c:layout>
          <c:overlay val="0"/>
        </c:title>
        <c:numFmt formatCode="General" sourceLinked="1"/>
        <c:majorTickMark val="none"/>
        <c:minorTickMark val="none"/>
        <c:tickLblPos val="nextTo"/>
        <c:txPr>
          <a:bodyPr/>
          <a:lstStyle/>
          <a:p>
            <a:pPr>
              <a:defRPr sz="2800"/>
            </a:pPr>
            <a:endParaRPr lang="en-US"/>
          </a:p>
        </c:txPr>
        <c:crossAx val="2138192480"/>
        <c:crosses val="autoZero"/>
        <c:crossBetween val="midCat"/>
      </c:valAx>
      <c:valAx>
        <c:axId val="2138192480"/>
        <c:scaling>
          <c:logBase val="10"/>
          <c:orientation val="minMax"/>
        </c:scaling>
        <c:delete val="0"/>
        <c:axPos val="l"/>
        <c:majorGridlines/>
        <c:title>
          <c:tx>
            <c:rich>
              <a:bodyPr/>
              <a:lstStyle/>
              <a:p>
                <a:pPr>
                  <a:defRPr/>
                </a:pPr>
                <a:r>
                  <a:rPr lang="en-US" sz="3600" dirty="0"/>
                  <a:t>MEGABITS/CHIP</a:t>
                </a:r>
              </a:p>
            </c:rich>
          </c:tx>
          <c:overlay val="0"/>
        </c:title>
        <c:numFmt formatCode="General" sourceLinked="1"/>
        <c:majorTickMark val="none"/>
        <c:minorTickMark val="none"/>
        <c:tickLblPos val="nextTo"/>
        <c:txPr>
          <a:bodyPr/>
          <a:lstStyle/>
          <a:p>
            <a:pPr>
              <a:defRPr sz="2800"/>
            </a:pPr>
            <a:endParaRPr lang="en-US"/>
          </a:p>
        </c:txPr>
        <c:crossAx val="2138191056"/>
        <c:crosses val="autoZero"/>
        <c:crossBetween val="midCat"/>
      </c:valAx>
      <c:spPr>
        <a:solidFill>
          <a:schemeClr val="bg2"/>
        </a:solidFill>
        <a:ln w="19050">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5258617" y="0"/>
            <a:ext cx="4022938" cy="349250"/>
          </a:xfrm>
          <a:prstGeom prst="rect">
            <a:avLst/>
          </a:prstGeom>
        </p:spPr>
        <p:txBody>
          <a:bodyPr vert="horz" lIns="92953" tIns="46477" rIns="92953" bIns="46477" rtlCol="0"/>
          <a:lstStyle>
            <a:lvl1pPr algn="r">
              <a:defRPr sz="1200"/>
            </a:lvl1pPr>
          </a:lstStyle>
          <a:p>
            <a:fld id="{AC167E78-EA36-40A1-A9A0-B443C6CB1F60}" type="datetimeFigureOut">
              <a:rPr lang="en-US" smtClean="0"/>
              <a:pPr/>
              <a:t>9/7/2020</a:t>
            </a:fld>
            <a:endParaRPr lang="en-US"/>
          </a:p>
        </p:txBody>
      </p:sp>
      <p:sp>
        <p:nvSpPr>
          <p:cNvPr id="4" name="Footer Placeholder 3"/>
          <p:cNvSpPr>
            <a:spLocks noGrp="1"/>
          </p:cNvSpPr>
          <p:nvPr>
            <p:ph type="ftr" sz="quarter" idx="2"/>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5258617" y="6634539"/>
            <a:ext cx="4022938" cy="349250"/>
          </a:xfrm>
          <a:prstGeom prst="rect">
            <a:avLst/>
          </a:prstGeom>
        </p:spPr>
        <p:txBody>
          <a:bodyPr vert="horz" lIns="92953" tIns="46477" rIns="92953" bIns="46477"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364968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5258617" y="0"/>
            <a:ext cx="4022938" cy="349250"/>
          </a:xfrm>
          <a:prstGeom prst="rect">
            <a:avLst/>
          </a:prstGeom>
        </p:spPr>
        <p:txBody>
          <a:bodyPr vert="horz" lIns="92953" tIns="46477" rIns="92953" bIns="46477" rtlCol="0"/>
          <a:lstStyle>
            <a:lvl1pPr algn="r">
              <a:defRPr sz="1200"/>
            </a:lvl1pPr>
          </a:lstStyle>
          <a:p>
            <a:fld id="{88D89EF4-2B2A-4F54-A6DD-1EB35DCF17B3}" type="datetimeFigureOut">
              <a:rPr lang="en-US" smtClean="0"/>
              <a:pPr/>
              <a:t>9/6/2020</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928370" y="3317877"/>
            <a:ext cx="7426960" cy="3143250"/>
          </a:xfrm>
          <a:prstGeom prst="rect">
            <a:avLst/>
          </a:prstGeom>
        </p:spPr>
        <p:txBody>
          <a:bodyPr vert="horz" lIns="92953" tIns="46477" rIns="92953" bIns="464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5258617" y="6634539"/>
            <a:ext cx="4022938" cy="349250"/>
          </a:xfrm>
          <a:prstGeom prst="rect">
            <a:avLst/>
          </a:prstGeom>
        </p:spPr>
        <p:txBody>
          <a:bodyPr vert="horz" lIns="92953" tIns="46477" rIns="92953" bIns="46477"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61071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dirty="0"/>
          </a:p>
        </p:txBody>
      </p:sp>
    </p:spTree>
    <p:extLst>
      <p:ext uri="{BB962C8B-B14F-4D97-AF65-F5344CB8AC3E}">
        <p14:creationId xmlns:p14="http://schemas.microsoft.com/office/powerpoint/2010/main" val="94735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a:t>
            </a:r>
            <a:r>
              <a:rPr lang="en-US" baseline="0" dirty="0"/>
              <a:t> to start by asking a question!</a:t>
            </a:r>
          </a:p>
        </p:txBody>
      </p:sp>
      <p:sp>
        <p:nvSpPr>
          <p:cNvPr id="4" name="Slide Number Placeholder 3"/>
          <p:cNvSpPr>
            <a:spLocks noGrp="1"/>
          </p:cNvSpPr>
          <p:nvPr>
            <p:ph type="sldNum" sz="quarter" idx="10"/>
          </p:nvPr>
        </p:nvSpPr>
        <p:spPr/>
        <p:txBody>
          <a:bodyPr/>
          <a:lstStyle/>
          <a:p>
            <a:fld id="{091C26AB-D1D9-4A46-85A7-8A39E465ACDE}" type="slidenum">
              <a:rPr lang="en-US" smtClean="0"/>
              <a:t>38</a:t>
            </a:fld>
            <a:endParaRPr lang="en-US"/>
          </a:p>
        </p:txBody>
      </p:sp>
    </p:spTree>
    <p:extLst>
      <p:ext uri="{BB962C8B-B14F-4D97-AF65-F5344CB8AC3E}">
        <p14:creationId xmlns:p14="http://schemas.microsoft.com/office/powerpoint/2010/main" val="4055209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is we buy</a:t>
            </a:r>
            <a:r>
              <a:rPr lang="en-US" baseline="0" dirty="0"/>
              <a:t> paper towels when we run out of them and we buy new computers because they get better!</a:t>
            </a:r>
          </a:p>
          <a:p>
            <a:r>
              <a:rPr lang="en-US" dirty="0"/>
              <a:t>We</a:t>
            </a:r>
            <a:r>
              <a:rPr lang="en-US" baseline="0" dirty="0"/>
              <a:t> an industry of new possibilities and no and industry of replacement!</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39</a:t>
            </a:fld>
            <a:endParaRPr lang="en-US"/>
          </a:p>
        </p:txBody>
      </p:sp>
    </p:spTree>
    <p:extLst>
      <p:ext uri="{BB962C8B-B14F-4D97-AF65-F5344CB8AC3E}">
        <p14:creationId xmlns:p14="http://schemas.microsoft.com/office/powerpoint/2010/main" val="2343988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1C26AB-D1D9-4A46-85A7-8A39E465ACDE}" type="slidenum">
              <a:rPr lang="en-US" smtClean="0"/>
              <a:t>40</a:t>
            </a:fld>
            <a:endParaRPr lang="en-US"/>
          </a:p>
        </p:txBody>
      </p:sp>
    </p:spTree>
    <p:extLst>
      <p:ext uri="{BB962C8B-B14F-4D97-AF65-F5344CB8AC3E}">
        <p14:creationId xmlns:p14="http://schemas.microsoft.com/office/powerpoint/2010/main" val="81495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r>
              <a:rPr lang="en-US" baseline="0" dirty="0"/>
              <a:t> somebody needs to make those transistors available to the rest of the community.</a:t>
            </a:r>
          </a:p>
          <a:p>
            <a:endParaRPr lang="en-US" baseline="0" dirty="0"/>
          </a:p>
          <a:p>
            <a:r>
              <a:rPr lang="en-US" baseline="0" dirty="0"/>
              <a:t>All of this sounds nice and dandy, but what is the catch?</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41</a:t>
            </a:fld>
            <a:endParaRPr lang="en-US"/>
          </a:p>
        </p:txBody>
      </p:sp>
    </p:spTree>
    <p:extLst>
      <p:ext uri="{BB962C8B-B14F-4D97-AF65-F5344CB8AC3E}">
        <p14:creationId xmlns:p14="http://schemas.microsoft.com/office/powerpoint/2010/main" val="2496632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catch is powering exponentially increasing number of transistors without melting the chip down.</a:t>
            </a:r>
          </a:p>
          <a:p>
            <a:r>
              <a:rPr lang="en-US" baseline="0" dirty="0"/>
              <a:t>As this graph shows even thought we have been doubling the number of transistors every year, but we have been increasing the chip power consumption much slower and actually we have already hit the chip power budget limits.</a:t>
            </a:r>
          </a:p>
          <a:p>
            <a:endParaRPr lang="en-US" baseline="0" dirty="0"/>
          </a:p>
        </p:txBody>
      </p:sp>
      <p:sp>
        <p:nvSpPr>
          <p:cNvPr id="4" name="Slide Number Placeholder 3"/>
          <p:cNvSpPr>
            <a:spLocks noGrp="1"/>
          </p:cNvSpPr>
          <p:nvPr>
            <p:ph type="sldNum" sz="quarter" idx="10"/>
          </p:nvPr>
        </p:nvSpPr>
        <p:spPr/>
        <p:txBody>
          <a:bodyPr/>
          <a:lstStyle/>
          <a:p>
            <a:fld id="{091C26AB-D1D9-4A46-85A7-8A39E465ACDE}" type="slidenum">
              <a:rPr lang="en-US" smtClean="0"/>
              <a:t>42</a:t>
            </a:fld>
            <a:endParaRPr lang="en-US"/>
          </a:p>
        </p:txBody>
      </p:sp>
    </p:spTree>
    <p:extLst>
      <p:ext uri="{BB962C8B-B14F-4D97-AF65-F5344CB8AC3E}">
        <p14:creationId xmlns:p14="http://schemas.microsoft.com/office/powerpoint/2010/main" val="23922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 mid 2000 </a:t>
            </a:r>
            <a:r>
              <a:rPr lang="en-US" baseline="0" dirty="0" err="1"/>
              <a:t>Dennard</a:t>
            </a:r>
            <a:r>
              <a:rPr lang="en-US" baseline="0" dirty="0"/>
              <a:t> Scaling broke</a:t>
            </a:r>
          </a:p>
        </p:txBody>
      </p:sp>
      <p:sp>
        <p:nvSpPr>
          <p:cNvPr id="4" name="Slide Number Placeholder 3"/>
          <p:cNvSpPr>
            <a:spLocks noGrp="1"/>
          </p:cNvSpPr>
          <p:nvPr>
            <p:ph type="sldNum" sz="quarter" idx="10"/>
          </p:nvPr>
        </p:nvSpPr>
        <p:spPr/>
        <p:txBody>
          <a:bodyPr/>
          <a:lstStyle/>
          <a:p>
            <a:fld id="{091C26AB-D1D9-4A46-85A7-8A39E465ACDE}" type="slidenum">
              <a:rPr lang="en-US" smtClean="0"/>
              <a:t>43</a:t>
            </a:fld>
            <a:endParaRPr lang="en-US"/>
          </a:p>
        </p:txBody>
      </p:sp>
    </p:spTree>
    <p:extLst>
      <p:ext uri="{BB962C8B-B14F-4D97-AF65-F5344CB8AC3E}">
        <p14:creationId xmlns:p14="http://schemas.microsoft.com/office/powerpoint/2010/main" val="794980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 we had to do something in architecture to deal with the power problem!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Let’s lower the frequency and make the cores wimpier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Before I tell how these</a:t>
            </a:r>
            <a:r>
              <a:rPr lang="en-US" baseline="0" dirty="0"/>
              <a:t> events overlap with the evolution of processors let me tell you about a side effect of this breakdown</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Make all black! Add another big </a:t>
            </a:r>
          </a:p>
        </p:txBody>
      </p:sp>
      <p:sp>
        <p:nvSpPr>
          <p:cNvPr id="4" name="Slide Number Placeholder 3"/>
          <p:cNvSpPr>
            <a:spLocks noGrp="1"/>
          </p:cNvSpPr>
          <p:nvPr>
            <p:ph type="sldNum" sz="quarter" idx="10"/>
          </p:nvPr>
        </p:nvSpPr>
        <p:spPr/>
        <p:txBody>
          <a:bodyPr/>
          <a:lstStyle/>
          <a:p>
            <a:fld id="{091C26AB-D1D9-4A46-85A7-8A39E465ACDE}" type="slidenum">
              <a:rPr lang="en-US" smtClean="0"/>
              <a:t>44</a:t>
            </a:fld>
            <a:endParaRPr lang="en-US"/>
          </a:p>
        </p:txBody>
      </p:sp>
    </p:spTree>
    <p:extLst>
      <p:ext uri="{BB962C8B-B14F-4D97-AF65-F5344CB8AC3E}">
        <p14:creationId xmlns:p14="http://schemas.microsoft.com/office/powerpoint/2010/main" val="116100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transistors that we cannot be powered on at all times have a low utility</a:t>
            </a:r>
            <a:r>
              <a:rPr lang="en-US" baseline="0" dirty="0"/>
              <a:t> and cannot be transformed to performance easily!</a:t>
            </a:r>
          </a:p>
          <a:p>
            <a:endParaRPr lang="en-US" baseline="0" dirty="0"/>
          </a:p>
          <a:p>
            <a:r>
              <a:rPr lang="en-US" baseline="0" dirty="0"/>
              <a:t>All black not the red x</a:t>
            </a:r>
          </a:p>
          <a:p>
            <a:endParaRPr lang="en-US" baseline="0" dirty="0"/>
          </a:p>
          <a:p>
            <a:r>
              <a:rPr lang="en-US" baseline="0" dirty="0"/>
              <a:t>Initially, it is OK to have you can have a bunch of accelerators but it is not scalable solution</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45</a:t>
            </a:fld>
            <a:endParaRPr lang="en-US"/>
          </a:p>
        </p:txBody>
      </p:sp>
    </p:spTree>
    <p:extLst>
      <p:ext uri="{BB962C8B-B14F-4D97-AF65-F5344CB8AC3E}">
        <p14:creationId xmlns:p14="http://schemas.microsoft.com/office/powerpoint/2010/main" val="2251866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u="none" kern="1200" baseline="0" dirty="0">
                <a:solidFill>
                  <a:schemeClr val="tx1"/>
                </a:solidFill>
                <a:latin typeface="+mn-lt"/>
                <a:ea typeface="+mn-ea"/>
                <a:cs typeface="+mn-cs"/>
              </a:rPr>
              <a:t>The general consensus was that with exploiting parallelism in the applications and increasing the number of cores we can overcome the transistor scaling trends!</a:t>
            </a:r>
          </a:p>
          <a:p>
            <a:r>
              <a:rPr lang="en-US" sz="1200" u="none" kern="1200" baseline="0" dirty="0">
                <a:solidFill>
                  <a:schemeClr val="tx1"/>
                </a:solidFill>
                <a:latin typeface="+mn-lt"/>
                <a:ea typeface="+mn-ea"/>
                <a:cs typeface="+mn-cs"/>
              </a:rPr>
              <a:t>We will be able to continue scaling many more generations!</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There was diminishing return but if the power </a:t>
            </a:r>
          </a:p>
          <a:p>
            <a:r>
              <a:rPr lang="en-US" sz="1200" u="none" kern="1200" baseline="0" dirty="0">
                <a:solidFill>
                  <a:schemeClr val="tx1"/>
                </a:solidFill>
                <a:latin typeface="+mn-lt"/>
                <a:ea typeface="+mn-ea"/>
                <a:cs typeface="+mn-cs"/>
              </a:rPr>
              <a:t>We didn’t have the power to spend a</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We have shown how to </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With a small cores but many of them you can exploit task level parallelism!</a:t>
            </a:r>
          </a:p>
          <a:p>
            <a:r>
              <a:rPr lang="en-US" sz="1200" u="none" kern="1200" baseline="0" dirty="0">
                <a:solidFill>
                  <a:schemeClr val="tx1"/>
                </a:solidFill>
                <a:latin typeface="+mn-lt"/>
                <a:ea typeface="+mn-ea"/>
                <a:cs typeface="+mn-cs"/>
              </a:rPr>
              <a:t>There is enormous value in improving the performance of single cores and in performance of multicore</a:t>
            </a:r>
          </a:p>
          <a:p>
            <a:r>
              <a:rPr lang="en-US" sz="1200" u="none" kern="1200" baseline="0" dirty="0">
                <a:solidFill>
                  <a:schemeClr val="tx1"/>
                </a:solidFill>
                <a:latin typeface="+mn-lt"/>
                <a:ea typeface="+mn-ea"/>
                <a:cs typeface="+mn-cs"/>
              </a:rPr>
              <a:t>Our community has largely moved to multicore a larger </a:t>
            </a:r>
            <a:r>
              <a:rPr lang="en-US" sz="1200" u="none" kern="1200" baseline="0" dirty="0" err="1">
                <a:solidFill>
                  <a:schemeClr val="tx1"/>
                </a:solidFill>
                <a:latin typeface="+mn-lt"/>
                <a:ea typeface="+mn-ea"/>
                <a:cs typeface="+mn-cs"/>
              </a:rPr>
              <a:t>fration</a:t>
            </a:r>
            <a:r>
              <a:rPr lang="en-US" sz="1200" u="none" kern="1200" baseline="0" dirty="0">
                <a:solidFill>
                  <a:schemeClr val="tx1"/>
                </a:solidFill>
                <a:latin typeface="+mn-lt"/>
                <a:ea typeface="+mn-ea"/>
                <a:cs typeface="+mn-cs"/>
              </a:rPr>
              <a:t> of the community </a:t>
            </a:r>
            <a:r>
              <a:rPr lang="en-US" sz="1200" u="none" kern="1200" baseline="0" dirty="0" err="1">
                <a:solidFill>
                  <a:schemeClr val="tx1"/>
                </a:solidFill>
                <a:latin typeface="+mn-lt"/>
                <a:ea typeface="+mn-ea"/>
                <a:cs typeface="+mn-cs"/>
              </a:rPr>
              <a:t>outgh</a:t>
            </a:r>
            <a:r>
              <a:rPr lang="en-US" sz="1200" u="none" kern="1200" baseline="0" dirty="0">
                <a:solidFill>
                  <a:schemeClr val="tx1"/>
                </a:solidFill>
                <a:latin typeface="+mn-lt"/>
                <a:ea typeface="+mn-ea"/>
                <a:cs typeface="+mn-cs"/>
              </a:rPr>
              <a:t> to be investigating other paths</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Right now an enormous fraction of the </a:t>
            </a:r>
            <a:r>
              <a:rPr lang="en-US" sz="1200" u="none" kern="1200" baseline="0" dirty="0" err="1">
                <a:solidFill>
                  <a:schemeClr val="tx1"/>
                </a:solidFill>
                <a:latin typeface="+mn-lt"/>
                <a:ea typeface="+mn-ea"/>
                <a:cs typeface="+mn-cs"/>
              </a:rPr>
              <a:t>researh</a:t>
            </a:r>
            <a:r>
              <a:rPr lang="en-US" sz="1200" u="none" kern="1200" baseline="0" dirty="0">
                <a:solidFill>
                  <a:schemeClr val="tx1"/>
                </a:solidFill>
                <a:latin typeface="+mn-lt"/>
                <a:ea typeface="+mn-ea"/>
                <a:cs typeface="+mn-cs"/>
              </a:rPr>
              <a:t> community is invested in multicore research</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091C26AB-D1D9-4A46-85A7-8A39E465ACDE}" type="slidenum">
              <a:rPr lang="en-US" smtClean="0"/>
              <a:t>46</a:t>
            </a:fld>
            <a:endParaRPr lang="en-US"/>
          </a:p>
        </p:txBody>
      </p:sp>
    </p:spTree>
    <p:extLst>
      <p:ext uri="{BB962C8B-B14F-4D97-AF65-F5344CB8AC3E}">
        <p14:creationId xmlns:p14="http://schemas.microsoft.com/office/powerpoint/2010/main" val="1230534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let’s see how we have achieved more memory in till now? The first DRAM chip</a:t>
            </a:r>
            <a:r>
              <a:rPr lang="en-US" baseline="0" dirty="0"/>
              <a:t> had only a KB of memory, and now we can have gigabytes on memory in the system. For the last few decades technology scaling has enabled higher capacity. Similar to processor scaling, DRAM vendors have packed more cells in the same die area to achieve higher capacity at a lower cost. </a:t>
            </a:r>
            <a:r>
              <a:rPr lang="en-US" dirty="0"/>
              <a:t>Now let’s</a:t>
            </a:r>
            <a:r>
              <a:rPr lang="en-US" baseline="0" dirty="0"/>
              <a:t> see how DRAM chip capacity changed with technology scaling over the years.</a:t>
            </a:r>
          </a:p>
        </p:txBody>
      </p:sp>
      <p:sp>
        <p:nvSpPr>
          <p:cNvPr id="4" name="Slide Number Placeholder 3"/>
          <p:cNvSpPr>
            <a:spLocks noGrp="1"/>
          </p:cNvSpPr>
          <p:nvPr>
            <p:ph type="sldNum" sz="quarter" idx="10"/>
          </p:nvPr>
        </p:nvSpPr>
        <p:spPr/>
        <p:txBody>
          <a:bodyPr/>
          <a:lstStyle/>
          <a:p>
            <a:fld id="{5EF74D14-69DD-E84D-B48E-B78A9D46218F}" type="slidenum">
              <a:rPr lang="en-US" smtClean="0"/>
              <a:t>48</a:t>
            </a:fld>
            <a:endParaRPr lang="en-US" dirty="0"/>
          </a:p>
        </p:txBody>
      </p:sp>
    </p:spTree>
    <p:extLst>
      <p:ext uri="{BB962C8B-B14F-4D97-AF65-F5344CB8AC3E}">
        <p14:creationId xmlns:p14="http://schemas.microsoft.com/office/powerpoint/2010/main" val="21295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a:t>
            </a:fld>
            <a:endParaRPr lang="en-US" dirty="0"/>
          </a:p>
        </p:txBody>
      </p:sp>
    </p:spTree>
    <p:extLst>
      <p:ext uri="{BB962C8B-B14F-4D97-AF65-F5344CB8AC3E}">
        <p14:creationId xmlns:p14="http://schemas.microsoft.com/office/powerpoint/2010/main" val="2980261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show the trend</a:t>
            </a:r>
            <a:r>
              <a:rPr lang="en-US" baseline="0" dirty="0"/>
              <a:t> of DRAM chip capacity over the years. In the x axis I show the year of mass production and in the y axis we have the capacity in megabits per chip. So in the last 30 years, chip capacity  grown from 1 Mb to 8Gb. However, if we look at the growth, previously capacity used to double every two year, but the scaling trend has slowed down and capacity is doubling in every three years. It is very clear from the trend that DRAM scaling is getting difficult.</a:t>
            </a:r>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49</a:t>
            </a:fld>
            <a:endParaRPr lang="en-US" dirty="0"/>
          </a:p>
        </p:txBody>
      </p:sp>
    </p:spTree>
    <p:extLst>
      <p:ext uri="{BB962C8B-B14F-4D97-AF65-F5344CB8AC3E}">
        <p14:creationId xmlns:p14="http://schemas.microsoft.com/office/powerpoint/2010/main" val="3367296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due to the fact that,</a:t>
            </a:r>
            <a:r>
              <a:rPr lang="en-US" baseline="0" dirty="0"/>
              <a:t> a</a:t>
            </a:r>
            <a:r>
              <a:rPr lang="en-US" dirty="0"/>
              <a:t>s the cells are shrinking down ther</a:t>
            </a:r>
            <a:r>
              <a:rPr lang="en-US" baseline="0" dirty="0"/>
              <a:t>e are more failures in DRAM cells and </a:t>
            </a:r>
            <a:r>
              <a:rPr lang="en-US" dirty="0"/>
              <a:t>Manufacturing reliable</a:t>
            </a:r>
            <a:r>
              <a:rPr lang="en-US" baseline="0" dirty="0"/>
              <a:t> cells at low cost in getting difficult.</a:t>
            </a:r>
          </a:p>
        </p:txBody>
      </p:sp>
      <p:sp>
        <p:nvSpPr>
          <p:cNvPr id="4" name="Slide Number Placeholder 3"/>
          <p:cNvSpPr>
            <a:spLocks noGrp="1"/>
          </p:cNvSpPr>
          <p:nvPr>
            <p:ph type="sldNum" sz="quarter" idx="10"/>
          </p:nvPr>
        </p:nvSpPr>
        <p:spPr/>
        <p:txBody>
          <a:bodyPr/>
          <a:lstStyle/>
          <a:p>
            <a:fld id="{32F43FFD-D063-514F-A548-7BE8989890CC}" type="slidenum">
              <a:rPr lang="en-US" smtClean="0"/>
              <a:t>50</a:t>
            </a:fld>
            <a:endParaRPr lang="en-US" dirty="0"/>
          </a:p>
        </p:txBody>
      </p:sp>
    </p:spTree>
    <p:extLst>
      <p:ext uri="{BB962C8B-B14F-4D97-AF65-F5344CB8AC3E}">
        <p14:creationId xmlns:p14="http://schemas.microsoft.com/office/powerpoint/2010/main" val="261217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way to enable scaling</a:t>
            </a:r>
            <a:r>
              <a:rPr lang="en-US" baseline="0" dirty="0"/>
              <a:t> is to use circuit-level optimizations and testing to to make sure every DRAM cell operates correctly. So when the chips are used in our systems, systems assumes that DRAM is error-free. Currently, Manufacturers have to provide a strict reliability guarantee for DRAMs.</a:t>
            </a:r>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51</a:t>
            </a:fld>
            <a:endParaRPr lang="en-US" dirty="0"/>
          </a:p>
        </p:txBody>
      </p:sp>
    </p:spTree>
    <p:extLst>
      <p:ext uri="{BB962C8B-B14F-4D97-AF65-F5344CB8AC3E}">
        <p14:creationId xmlns:p14="http://schemas.microsoft.com/office/powerpoint/2010/main" val="2098184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instead of relying on the manufacturers, if the system becomes responsible for ensuring the reliability of the DRAM cells, manufactures can shrink the cells to smaller technology nodes without paying the cost for providing reliability guarantee. By shifting the responsibility of providing realizable DRAM operation from manufactures to systems, we can enable DRAM scaling.</a:t>
            </a:r>
            <a:endParaRPr lang="en-US" dirty="0"/>
          </a:p>
          <a:p>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52</a:t>
            </a:fld>
            <a:endParaRPr lang="en-US" dirty="0"/>
          </a:p>
        </p:txBody>
      </p:sp>
    </p:spTree>
    <p:extLst>
      <p:ext uri="{BB962C8B-B14F-4D97-AF65-F5344CB8AC3E}">
        <p14:creationId xmlns:p14="http://schemas.microsoft.com/office/powerpoint/2010/main" val="2000351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55</a:t>
            </a:fld>
            <a:endParaRPr lang="en-US" dirty="0"/>
          </a:p>
        </p:txBody>
      </p:sp>
    </p:spTree>
    <p:extLst>
      <p:ext uri="{BB962C8B-B14F-4D97-AF65-F5344CB8AC3E}">
        <p14:creationId xmlns:p14="http://schemas.microsoft.com/office/powerpoint/2010/main" val="3845777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72</a:t>
            </a:fld>
            <a:endParaRPr lang="en-US" dirty="0"/>
          </a:p>
        </p:txBody>
      </p:sp>
    </p:spTree>
    <p:extLst>
      <p:ext uri="{BB962C8B-B14F-4D97-AF65-F5344CB8AC3E}">
        <p14:creationId xmlns:p14="http://schemas.microsoft.com/office/powerpoint/2010/main" val="2133233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a:t>
            </a:fld>
            <a:endParaRPr lang="en-US" dirty="0"/>
          </a:p>
        </p:txBody>
      </p:sp>
    </p:spTree>
    <p:extLst>
      <p:ext uri="{BB962C8B-B14F-4D97-AF65-F5344CB8AC3E}">
        <p14:creationId xmlns:p14="http://schemas.microsoft.com/office/powerpoint/2010/main" val="315837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15</a:t>
            </a:fld>
            <a:endParaRPr lang="en-US" dirty="0"/>
          </a:p>
        </p:txBody>
      </p:sp>
    </p:spTree>
    <p:extLst>
      <p:ext uri="{BB962C8B-B14F-4D97-AF65-F5344CB8AC3E}">
        <p14:creationId xmlns:p14="http://schemas.microsoft.com/office/powerpoint/2010/main" val="167021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25</a:t>
            </a:fld>
            <a:endParaRPr lang="en-US"/>
          </a:p>
        </p:txBody>
      </p:sp>
    </p:spTree>
    <p:extLst>
      <p:ext uri="{BB962C8B-B14F-4D97-AF65-F5344CB8AC3E}">
        <p14:creationId xmlns:p14="http://schemas.microsoft.com/office/powerpoint/2010/main" val="1314264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31</a:t>
            </a:fld>
            <a:endParaRPr lang="en-US" dirty="0"/>
          </a:p>
        </p:txBody>
      </p:sp>
    </p:spTree>
    <p:extLst>
      <p:ext uri="{BB962C8B-B14F-4D97-AF65-F5344CB8AC3E}">
        <p14:creationId xmlns:p14="http://schemas.microsoft.com/office/powerpoint/2010/main" val="358788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a:t>
            </a:r>
            <a:r>
              <a:rPr lang="en-US" baseline="0" dirty="0"/>
              <a:t> to start by asking a question!</a:t>
            </a:r>
          </a:p>
        </p:txBody>
      </p:sp>
      <p:sp>
        <p:nvSpPr>
          <p:cNvPr id="4" name="Slide Number Placeholder 3"/>
          <p:cNvSpPr>
            <a:spLocks noGrp="1"/>
          </p:cNvSpPr>
          <p:nvPr>
            <p:ph type="sldNum" sz="quarter" idx="10"/>
          </p:nvPr>
        </p:nvSpPr>
        <p:spPr/>
        <p:txBody>
          <a:bodyPr/>
          <a:lstStyle/>
          <a:p>
            <a:fld id="{091C26AB-D1D9-4A46-85A7-8A39E465ACDE}" type="slidenum">
              <a:rPr lang="en-US" smtClean="0"/>
              <a:t>32</a:t>
            </a:fld>
            <a:endParaRPr lang="en-US"/>
          </a:p>
        </p:txBody>
      </p:sp>
    </p:spTree>
    <p:extLst>
      <p:ext uri="{BB962C8B-B14F-4D97-AF65-F5344CB8AC3E}">
        <p14:creationId xmlns:p14="http://schemas.microsoft.com/office/powerpoint/2010/main" val="1182890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a:t>
            </a:r>
            <a:r>
              <a:rPr lang="en-US" baseline="0" dirty="0"/>
              <a:t> to start by asking a question!</a:t>
            </a:r>
          </a:p>
        </p:txBody>
      </p:sp>
      <p:sp>
        <p:nvSpPr>
          <p:cNvPr id="4" name="Slide Number Placeholder 3"/>
          <p:cNvSpPr>
            <a:spLocks noGrp="1"/>
          </p:cNvSpPr>
          <p:nvPr>
            <p:ph type="sldNum" sz="quarter" idx="10"/>
          </p:nvPr>
        </p:nvSpPr>
        <p:spPr/>
        <p:txBody>
          <a:bodyPr/>
          <a:lstStyle/>
          <a:p>
            <a:fld id="{091C26AB-D1D9-4A46-85A7-8A39E465ACDE}" type="slidenum">
              <a:rPr lang="en-US" smtClean="0"/>
              <a:t>33</a:t>
            </a:fld>
            <a:endParaRPr lang="en-US"/>
          </a:p>
        </p:txBody>
      </p:sp>
    </p:spTree>
    <p:extLst>
      <p:ext uri="{BB962C8B-B14F-4D97-AF65-F5344CB8AC3E}">
        <p14:creationId xmlns:p14="http://schemas.microsoft.com/office/powerpoint/2010/main" val="195503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37</a:t>
            </a:fld>
            <a:endParaRPr lang="en-US"/>
          </a:p>
        </p:txBody>
      </p:sp>
    </p:spTree>
    <p:extLst>
      <p:ext uri="{BB962C8B-B14F-4D97-AF65-F5344CB8AC3E}">
        <p14:creationId xmlns:p14="http://schemas.microsoft.com/office/powerpoint/2010/main" val="30517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
        <p:nvSpPr>
          <p:cNvPr id="7"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3344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EF5891-60A9-4DA4-8C9F-E9D9ADCD64CE}" type="datetimeFigureOut">
              <a:rPr lang="en-US" smtClean="0"/>
              <a:pPr/>
              <a:t>9/6/2020</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3594FA-E141-4234-AE05-360401972BE7}" type="slidenum">
              <a:rPr lang="en-US" altLang="en-US" smtClean="0"/>
              <a:pPr/>
              <a:t>‹#›</a:t>
            </a:fld>
            <a:endParaRPr lang="en-US" altLang="en-US"/>
          </a:p>
        </p:txBody>
      </p:sp>
    </p:spTree>
    <p:extLst>
      <p:ext uri="{BB962C8B-B14F-4D97-AF65-F5344CB8AC3E}">
        <p14:creationId xmlns:p14="http://schemas.microsoft.com/office/powerpoint/2010/main" val="245689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9/6/2020</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lvl1pPr>
              <a:defRPr sz="2000"/>
            </a:lvl1pPr>
          </a:lstStyle>
          <a:p>
            <a:fld id="{323594FA-E141-4234-AE05-360401972BE7}" type="slidenum">
              <a:rPr lang="en-US" altLang="en-US" smtClean="0"/>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pPr/>
              <a:t>9/6/2020</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EF5891-60A9-4DA4-8C9F-E9D9ADCD64CE}" type="datetimeFigureOut">
              <a:rPr lang="en-US" smtClean="0"/>
              <a:pPr/>
              <a:t>9/6/2020</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EF5891-60A9-4DA4-8C9F-E9D9ADCD64CE}" type="datetimeFigureOut">
              <a:rPr lang="en-US" smtClean="0"/>
              <a:pPr/>
              <a:t>9/6/2020</a:t>
            </a:fld>
            <a:endParaRPr lang="en-US"/>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EF5891-60A9-4DA4-8C9F-E9D9ADCD64CE}" type="datetimeFigureOut">
              <a:rPr lang="en-US" smtClean="0"/>
              <a:pPr/>
              <a:t>9/6/2020</a:t>
            </a:fld>
            <a:endParaRPr lang="en-US"/>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pPr/>
              <a:t>9/6/2020</a:t>
            </a:fld>
            <a:endParaRPr lang="en-US"/>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9/6/2020</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9/6/2020</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9/6/2020</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9/6/2020</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048B6-75C2-4B3C-A1E9-A765E362A827}" type="datetimeFigureOut">
              <a:rPr lang="en-US" smtClean="0"/>
              <a:t>9/6/2020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0BD0-49BF-48FC-8114-37C1D4F5AB3D}"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hyperlink" Target="mailto:csc2224arch@gmail.com"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hyperlink" Target="http://en.wikipedia.org/wiki/George_H._Heilmeier"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e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hyperlink" Target="mailto:pekhimenko@cs.toronto.edu"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www.cs.toronto.edu/~pekhimenko/"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mailto:h.farrokhbakht@mail.utoronto.ca"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2.png"/><Relationship Id="rId7" Type="http://schemas.microsoft.com/office/2007/relationships/hdphoto" Target="../media/hdphoto3.wdp"/><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33.png"/><Relationship Id="rId10" Type="http://schemas.openxmlformats.org/officeDocument/2006/relationships/image" Target="../media/image34.png"/><Relationship Id="rId4" Type="http://schemas.microsoft.com/office/2007/relationships/hdphoto" Target="../media/hdphoto1.wdp"/><Relationship Id="rId9" Type="http://schemas.microsoft.com/office/2007/relationships/hdphoto" Target="../media/hdphoto5.wdp"/></Relationships>
</file>

<file path=ppt/slides/_rels/slide5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2.png"/><Relationship Id="rId7" Type="http://schemas.microsoft.com/office/2007/relationships/hdphoto" Target="../media/hdphoto3.wdp"/><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33.png"/><Relationship Id="rId10" Type="http://schemas.openxmlformats.org/officeDocument/2006/relationships/image" Target="../media/image34.png"/><Relationship Id="rId4" Type="http://schemas.microsoft.com/office/2007/relationships/hdphoto" Target="../media/hdphoto1.wdp"/><Relationship Id="rId9" Type="http://schemas.microsoft.com/office/2007/relationships/hdphoto" Target="../media/hdphoto5.wdp"/></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piazza.com/class/ken2hxl981f27u" TargetMode="External"/><Relationship Id="rId2" Type="http://schemas.openxmlformats.org/officeDocument/2006/relationships/hyperlink" Target="https://csc2224.github.io/" TargetMode="Externa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37.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isca2010.inria.fr/media/slides/ISCA_Needle_A_0610.pptx" TargetMode="Externa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a:t>
            </a:r>
            <a:br>
              <a:rPr lang="en-US" b="1" dirty="0"/>
            </a:br>
            <a:r>
              <a:rPr lang="en-US" b="1" dirty="0"/>
              <a:t>Parallel Computer Architecture and Programming</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a:t>
            </a:r>
            <a:r>
              <a:rPr lang="ru-RU" dirty="0">
                <a:solidFill>
                  <a:schemeClr val="tx1"/>
                </a:solidFill>
              </a:rPr>
              <a:t>20</a:t>
            </a:r>
            <a:endParaRPr lang="en-CA" dirty="0">
              <a:solidFill>
                <a:schemeClr val="tx1"/>
              </a:solidFill>
            </a:endParaRPr>
          </a:p>
        </p:txBody>
      </p:sp>
      <p:sp>
        <p:nvSpPr>
          <p:cNvPr id="3" name="Rectangle 2"/>
          <p:cNvSpPr/>
          <p:nvPr/>
        </p:nvSpPr>
        <p:spPr>
          <a:xfrm>
            <a:off x="222584" y="6211669"/>
            <a:ext cx="8686800" cy="646331"/>
          </a:xfrm>
          <a:prstGeom prst="rect">
            <a:avLst/>
          </a:prstGeom>
        </p:spPr>
        <p:txBody>
          <a:bodyPr wrap="square">
            <a:spAutoFit/>
          </a:bodyPr>
          <a:lstStyle/>
          <a:p>
            <a:pPr algn="ctr"/>
            <a:r>
              <a:rPr lang="en-US" b="1" i="1" dirty="0">
                <a:solidFill>
                  <a:schemeClr val="tx2"/>
                </a:solidFill>
              </a:rPr>
              <a:t>The content of this lecture is adapted from the lectures of </a:t>
            </a:r>
          </a:p>
          <a:p>
            <a:pPr algn="ctr"/>
            <a:r>
              <a:rPr lang="en-US" b="1" i="1" dirty="0" err="1">
                <a:solidFill>
                  <a:schemeClr val="tx2"/>
                </a:solidFill>
              </a:rPr>
              <a:t>Onur</a:t>
            </a:r>
            <a:r>
              <a:rPr lang="en-US" b="1" i="1" dirty="0">
                <a:solidFill>
                  <a:schemeClr val="tx2"/>
                </a:solidFill>
              </a:rPr>
              <a:t> </a:t>
            </a:r>
            <a:r>
              <a:rPr lang="en-US" b="1" i="1" dirty="0" err="1">
                <a:solidFill>
                  <a:schemeClr val="tx2"/>
                </a:solidFill>
              </a:rPr>
              <a:t>Mutlu</a:t>
            </a:r>
            <a:r>
              <a:rPr lang="en-US" b="1" i="1" dirty="0">
                <a:solidFill>
                  <a:schemeClr val="tx2"/>
                </a:solidFill>
              </a:rPr>
              <a:t>, </a:t>
            </a:r>
            <a:r>
              <a:rPr lang="en-US" b="1" i="1" dirty="0" err="1">
                <a:solidFill>
                  <a:schemeClr val="tx2"/>
                </a:solidFill>
              </a:rPr>
              <a:t>Hadi</a:t>
            </a:r>
            <a:r>
              <a:rPr lang="en-US" b="1" i="1" dirty="0">
                <a:solidFill>
                  <a:schemeClr val="tx2"/>
                </a:solidFill>
              </a:rPr>
              <a:t> </a:t>
            </a:r>
            <a:r>
              <a:rPr lang="en-US" b="1" i="1" dirty="0" err="1">
                <a:solidFill>
                  <a:schemeClr val="tx2"/>
                </a:solidFill>
              </a:rPr>
              <a:t>Esmaeilzadeh</a:t>
            </a:r>
            <a:r>
              <a:rPr lang="en-US" b="1" i="1" dirty="0">
                <a:solidFill>
                  <a:schemeClr val="tx2"/>
                </a:solidFill>
              </a:rPr>
              <a:t>, and Samira Khan</a:t>
            </a:r>
          </a:p>
        </p:txBody>
      </p:sp>
    </p:spTree>
    <p:extLst>
      <p:ext uri="{BB962C8B-B14F-4D97-AF65-F5344CB8AC3E}">
        <p14:creationId xmlns:p14="http://schemas.microsoft.com/office/powerpoint/2010/main" val="3129043238"/>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Crossing the Abstraction Layers</a:t>
            </a:r>
          </a:p>
        </p:txBody>
      </p:sp>
      <p:sp>
        <p:nvSpPr>
          <p:cNvPr id="3" name="Content Placeholder 2"/>
          <p:cNvSpPr>
            <a:spLocks noGrp="1"/>
          </p:cNvSpPr>
          <p:nvPr>
            <p:ph idx="1"/>
          </p:nvPr>
        </p:nvSpPr>
        <p:spPr/>
        <p:txBody>
          <a:bodyPr/>
          <a:lstStyle/>
          <a:p>
            <a:pPr>
              <a:lnSpc>
                <a:spcPct val="90000"/>
              </a:lnSpc>
            </a:pPr>
            <a:r>
              <a:rPr lang="en-US" dirty="0"/>
              <a:t>Should we </a:t>
            </a:r>
            <a:r>
              <a:rPr lang="en-US" b="1" i="1" dirty="0"/>
              <a:t>always focus </a:t>
            </a:r>
            <a:r>
              <a:rPr lang="en-US" dirty="0"/>
              <a:t>on our own layer?</a:t>
            </a:r>
          </a:p>
          <a:p>
            <a:pPr>
              <a:lnSpc>
                <a:spcPct val="90000"/>
              </a:lnSpc>
            </a:pPr>
            <a:r>
              <a:rPr lang="en-US" dirty="0"/>
              <a:t>As long as </a:t>
            </a:r>
            <a:r>
              <a:rPr lang="en-US" b="1" i="1" dirty="0">
                <a:solidFill>
                  <a:schemeClr val="tx2"/>
                </a:solidFill>
              </a:rPr>
              <a:t>everything goes well</a:t>
            </a:r>
            <a:r>
              <a:rPr lang="en-US" dirty="0"/>
              <a:t>, not knowing what happens in the underlying level (or above) is not a problem </a:t>
            </a:r>
          </a:p>
          <a:p>
            <a:pPr>
              <a:lnSpc>
                <a:spcPct val="70000"/>
              </a:lnSpc>
            </a:pPr>
            <a:r>
              <a:rPr lang="en-US" b="1" i="1" dirty="0"/>
              <a:t>What if</a:t>
            </a:r>
          </a:p>
          <a:p>
            <a:pPr lvl="1">
              <a:lnSpc>
                <a:spcPct val="70000"/>
              </a:lnSpc>
            </a:pPr>
            <a:r>
              <a:rPr lang="en-US" dirty="0"/>
              <a:t>One of the layers reach a limit, there is no way to improve</a:t>
            </a:r>
          </a:p>
          <a:p>
            <a:pPr lvl="1">
              <a:lnSpc>
                <a:spcPct val="70000"/>
              </a:lnSpc>
            </a:pPr>
            <a:r>
              <a:rPr lang="en-US" dirty="0"/>
              <a:t>There is a new disruptive change in technology that cannot be contained in a layer</a:t>
            </a:r>
          </a:p>
          <a:p>
            <a:pPr lvl="1">
              <a:lnSpc>
                <a:spcPct val="70000"/>
              </a:lnSpc>
            </a:pPr>
            <a:r>
              <a:rPr lang="en-US" dirty="0"/>
              <a:t>New Applications that are too slow for today’s system</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10</a:t>
            </a:fld>
            <a:endParaRPr lang="en-US" altLang="en-US" dirty="0"/>
          </a:p>
        </p:txBody>
      </p:sp>
    </p:spTree>
    <p:extLst>
      <p:ext uri="{BB962C8B-B14F-4D97-AF65-F5344CB8AC3E}">
        <p14:creationId xmlns:p14="http://schemas.microsoft.com/office/powerpoint/2010/main" val="140905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this Course</a:t>
            </a:r>
          </a:p>
        </p:txBody>
      </p:sp>
      <p:sp>
        <p:nvSpPr>
          <p:cNvPr id="3" name="Content Placeholder 2"/>
          <p:cNvSpPr>
            <a:spLocks noGrp="1"/>
          </p:cNvSpPr>
          <p:nvPr>
            <p:ph idx="1"/>
          </p:nvPr>
        </p:nvSpPr>
        <p:spPr/>
        <p:txBody>
          <a:bodyPr>
            <a:noAutofit/>
          </a:bodyPr>
          <a:lstStyle/>
          <a:p>
            <a:r>
              <a:rPr lang="en-US" sz="2400" b="1" dirty="0">
                <a:cs typeface="Calibri"/>
              </a:rPr>
              <a:t>Broad view of processor and memory design</a:t>
            </a:r>
          </a:p>
          <a:p>
            <a:pPr lvl="1"/>
            <a:r>
              <a:rPr lang="en-US" sz="2400" dirty="0">
                <a:ea typeface="ＭＳ Ｐゴシック" charset="0"/>
                <a:cs typeface="Calibri"/>
              </a:rPr>
              <a:t>Beyond the </a:t>
            </a:r>
            <a:r>
              <a:rPr lang="en-US" sz="2400" dirty="0" err="1">
                <a:ea typeface="ＭＳ Ｐゴシック" charset="0"/>
                <a:cs typeface="Calibri"/>
              </a:rPr>
              <a:t>ISA+microarchitecture</a:t>
            </a:r>
            <a:r>
              <a:rPr lang="en-US" sz="2400" dirty="0">
                <a:ea typeface="ＭＳ Ｐゴシック" charset="0"/>
                <a:cs typeface="Calibri"/>
              </a:rPr>
              <a:t> levels</a:t>
            </a:r>
          </a:p>
          <a:p>
            <a:pPr lvl="1"/>
            <a:r>
              <a:rPr lang="en-US" sz="2400" dirty="0">
                <a:ea typeface="ＭＳ Ｐゴシック" charset="0"/>
                <a:cs typeface="Calibri"/>
              </a:rPr>
              <a:t>E.g., system-architecture interfaces and interactions</a:t>
            </a:r>
          </a:p>
          <a:p>
            <a:pPr lvl="1"/>
            <a:r>
              <a:rPr lang="en-US" sz="2400" dirty="0">
                <a:ea typeface="ＭＳ Ｐゴシック" charset="0"/>
                <a:cs typeface="Calibri"/>
              </a:rPr>
              <a:t>E.g., application-architecture interfaces and interactions</a:t>
            </a:r>
            <a:endParaRPr lang="en-US" sz="2400" dirty="0">
              <a:cs typeface="Calibri"/>
            </a:endParaRPr>
          </a:p>
          <a:p>
            <a:r>
              <a:rPr lang="en-US" sz="2400" b="1" dirty="0">
                <a:cs typeface="Calibri"/>
              </a:rPr>
              <a:t>Out-of-the-box thinking is greatly encouraged</a:t>
            </a:r>
          </a:p>
          <a:p>
            <a:pPr lvl="1"/>
            <a:r>
              <a:rPr lang="en-US" sz="2400" dirty="0">
                <a:ea typeface="ＭＳ Ｐゴシック" charset="0"/>
                <a:cs typeface="Calibri"/>
              </a:rPr>
              <a:t>E.g., research projects and readings on architectures that challenge the current dominant paradigms </a:t>
            </a:r>
          </a:p>
          <a:p>
            <a:pPr lvl="2"/>
            <a:r>
              <a:rPr lang="en-US" dirty="0">
                <a:ea typeface="ＭＳ Ｐゴシック" charset="0"/>
                <a:cs typeface="Calibri"/>
              </a:rPr>
              <a:t>processing in memory, approximate systems, persistent memory, neuromorphic computing, </a:t>
            </a:r>
            <a:r>
              <a:rPr lang="is-IS" dirty="0">
                <a:ea typeface="ＭＳ Ｐゴシック" charset="0"/>
                <a:cs typeface="Calibri"/>
              </a:rPr>
              <a:t>…</a:t>
            </a:r>
            <a:endParaRPr lang="en-US" dirty="0">
              <a:ea typeface="ＭＳ Ｐゴシック" charset="0"/>
              <a:cs typeface="Calibri"/>
            </a:endParaRPr>
          </a:p>
          <a:p>
            <a:pPr lvl="1"/>
            <a:r>
              <a:rPr lang="en-US" sz="2400" dirty="0">
                <a:ea typeface="ＭＳ Ｐゴシック" charset="0"/>
                <a:cs typeface="Calibri"/>
              </a:rPr>
              <a:t>E.g., readings on topics that are traditionally covered less in computer architecture courses</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11</a:t>
            </a:fld>
            <a:endParaRPr lang="en-US" altLang="en-US" dirty="0"/>
          </a:p>
        </p:txBody>
      </p:sp>
    </p:spTree>
    <p:extLst>
      <p:ext uri="{BB962C8B-B14F-4D97-AF65-F5344CB8AC3E}">
        <p14:creationId xmlns:p14="http://schemas.microsoft.com/office/powerpoint/2010/main" val="382303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You Learn?</a:t>
            </a:r>
          </a:p>
        </p:txBody>
      </p:sp>
      <p:sp>
        <p:nvSpPr>
          <p:cNvPr id="3" name="Content Placeholder 2"/>
          <p:cNvSpPr>
            <a:spLocks noGrp="1"/>
          </p:cNvSpPr>
          <p:nvPr>
            <p:ph idx="1"/>
          </p:nvPr>
        </p:nvSpPr>
        <p:spPr/>
        <p:txBody>
          <a:bodyPr>
            <a:noAutofit/>
          </a:bodyPr>
          <a:lstStyle/>
          <a:p>
            <a:r>
              <a:rPr lang="en-US" sz="2400" dirty="0">
                <a:solidFill>
                  <a:schemeClr val="tx2"/>
                </a:solidFill>
                <a:cs typeface="Calibri"/>
              </a:rPr>
              <a:t>Hardware/software interface, major components, and programming models of a modern computing platform</a:t>
            </a:r>
          </a:p>
          <a:p>
            <a:pPr lvl="1"/>
            <a:r>
              <a:rPr lang="en-US" sz="2000" dirty="0">
                <a:ea typeface="ＭＳ Ｐゴシック" charset="0"/>
                <a:cs typeface="Calibri"/>
              </a:rPr>
              <a:t>State-of-the-art as well as research proposals (lots of them)</a:t>
            </a:r>
          </a:p>
          <a:p>
            <a:pPr lvl="1"/>
            <a:r>
              <a:rPr lang="en-US" sz="2000" dirty="0">
                <a:ea typeface="ＭＳ Ｐゴシック" charset="0"/>
                <a:cs typeface="Calibri"/>
              </a:rPr>
              <a:t>Tradeoffs and how to make them</a:t>
            </a:r>
          </a:p>
          <a:p>
            <a:pPr lvl="1"/>
            <a:r>
              <a:rPr lang="en-US" sz="2000" dirty="0">
                <a:solidFill>
                  <a:srgbClr val="0033CC"/>
                </a:solidFill>
                <a:ea typeface="ＭＳ Ｐゴシック" charset="0"/>
                <a:cs typeface="Calibri"/>
              </a:rPr>
              <a:t>Emphasis on cutting-edge (research &amp; state-of-the-art)</a:t>
            </a:r>
            <a:endParaRPr lang="en-US" sz="2400" dirty="0">
              <a:solidFill>
                <a:srgbClr val="0033CC"/>
              </a:solidFill>
              <a:ea typeface="ＭＳ Ｐゴシック" charset="0"/>
              <a:cs typeface="Calibri"/>
            </a:endParaRPr>
          </a:p>
          <a:p>
            <a:r>
              <a:rPr lang="en-US" sz="2400" dirty="0">
                <a:solidFill>
                  <a:srgbClr val="1F497D"/>
                </a:solidFill>
                <a:cs typeface="Calibri"/>
              </a:rPr>
              <a:t>Hands-on research in a computer architecture topic</a:t>
            </a:r>
          </a:p>
          <a:p>
            <a:pPr lvl="1"/>
            <a:r>
              <a:rPr lang="en-US" sz="2000" dirty="0">
                <a:solidFill>
                  <a:srgbClr val="0033CC"/>
                </a:solidFill>
                <a:ea typeface="ＭＳ Ｐゴシック" charset="0"/>
                <a:cs typeface="Calibri"/>
              </a:rPr>
              <a:t>Semester-long research project</a:t>
            </a:r>
          </a:p>
          <a:p>
            <a:pPr lvl="1"/>
            <a:r>
              <a:rPr lang="en-US" sz="2000" dirty="0">
                <a:ea typeface="ＭＳ Ｐゴシック" charset="0"/>
                <a:cs typeface="Calibri"/>
              </a:rPr>
              <a:t>Focus: How to design better architectures (not an intro course)</a:t>
            </a:r>
            <a:endParaRPr lang="en-US" sz="2400" dirty="0">
              <a:ea typeface="ＭＳ Ｐゴシック" charset="0"/>
              <a:cs typeface="Calibri"/>
            </a:endParaRPr>
          </a:p>
          <a:p>
            <a:r>
              <a:rPr lang="en-US" sz="2400" dirty="0">
                <a:solidFill>
                  <a:srgbClr val="1F497D"/>
                </a:solidFill>
                <a:cs typeface="Calibri"/>
              </a:rPr>
              <a:t>Broaden your research vision</a:t>
            </a:r>
            <a:endParaRPr lang="en-US" sz="2000" dirty="0">
              <a:solidFill>
                <a:srgbClr val="1F497D"/>
              </a:solidFill>
              <a:cs typeface="Calibri"/>
            </a:endParaRPr>
          </a:p>
          <a:p>
            <a:pPr lvl="1"/>
            <a:r>
              <a:rPr lang="en-US" sz="2000" dirty="0">
                <a:ea typeface="ＭＳ Ｐゴシック" charset="0"/>
                <a:cs typeface="Calibri"/>
              </a:rPr>
              <a:t>Will read papers not only from computer architecture</a:t>
            </a:r>
          </a:p>
          <a:p>
            <a:pPr lvl="1"/>
            <a:r>
              <a:rPr lang="en-US" sz="2000" dirty="0">
                <a:ea typeface="ＭＳ Ｐゴシック" charset="0"/>
                <a:cs typeface="Calibri"/>
              </a:rPr>
              <a:t>But, possibly, from circuits, programming language, operating systems, graphics, networking, </a:t>
            </a:r>
            <a:r>
              <a:rPr lang="is-IS" sz="2000" dirty="0">
                <a:ea typeface="ＭＳ Ｐゴシック" charset="0"/>
                <a:cs typeface="Calibri"/>
              </a:rPr>
              <a:t>… </a:t>
            </a:r>
            <a:endParaRPr lang="en-US" sz="2000" dirty="0">
              <a:ea typeface="ＭＳ Ｐゴシック" charset="0"/>
              <a:cs typeface="Calibri"/>
            </a:endParaRP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12</a:t>
            </a:fld>
            <a:endParaRPr lang="en-US" altLang="en-US" dirty="0"/>
          </a:p>
        </p:txBody>
      </p:sp>
    </p:spTree>
    <p:extLst>
      <p:ext uri="{BB962C8B-B14F-4D97-AF65-F5344CB8AC3E}">
        <p14:creationId xmlns:p14="http://schemas.microsoft.com/office/powerpoint/2010/main" val="4252883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Goals</a:t>
            </a:r>
          </a:p>
        </p:txBody>
      </p:sp>
      <p:sp>
        <p:nvSpPr>
          <p:cNvPr id="3" name="Content Placeholder 2"/>
          <p:cNvSpPr>
            <a:spLocks noGrp="1"/>
          </p:cNvSpPr>
          <p:nvPr>
            <p:ph idx="1"/>
          </p:nvPr>
        </p:nvSpPr>
        <p:spPr>
          <a:xfrm>
            <a:off x="457200" y="1447800"/>
            <a:ext cx="8229600" cy="4678363"/>
          </a:xfrm>
        </p:spPr>
        <p:txBody>
          <a:bodyPr>
            <a:noAutofit/>
          </a:bodyPr>
          <a:lstStyle/>
          <a:p>
            <a:r>
              <a:rPr lang="en-US" sz="2400" b="1" i="1" dirty="0"/>
              <a:t>Goal 1:</a:t>
            </a:r>
            <a:r>
              <a:rPr lang="en-US" sz="2400" dirty="0"/>
              <a:t> Rethink and redesign our computing model focusing on </a:t>
            </a:r>
            <a:r>
              <a:rPr lang="en-US" sz="2400" b="1" i="1" dirty="0">
                <a:solidFill>
                  <a:schemeClr val="tx2"/>
                </a:solidFill>
              </a:rPr>
              <a:t>minimizing data movement and storage</a:t>
            </a:r>
          </a:p>
          <a:p>
            <a:pPr lvl="1"/>
            <a:r>
              <a:rPr lang="en-US" sz="2000" dirty="0"/>
              <a:t>Understand the importance of cross layer research </a:t>
            </a:r>
          </a:p>
          <a:p>
            <a:pPr lvl="1"/>
            <a:r>
              <a:rPr lang="en-US" sz="2000" dirty="0"/>
              <a:t>Gain new insight from VLSI circuits, architecture design, systems, programming languages, and new application domains</a:t>
            </a:r>
          </a:p>
          <a:p>
            <a:pPr lvl="1"/>
            <a:r>
              <a:rPr lang="en-US" sz="2000" dirty="0">
                <a:ea typeface="ＭＳ Ｐゴシック" charset="0"/>
              </a:rPr>
              <a:t>Strong emphasis on </a:t>
            </a:r>
            <a:r>
              <a:rPr lang="en-US" sz="2000" b="1" i="1" dirty="0">
                <a:ea typeface="ＭＳ Ｐゴシック" charset="0"/>
              </a:rPr>
              <a:t>critical analysis of research papers </a:t>
            </a:r>
            <a:r>
              <a:rPr lang="en-US" sz="2000" dirty="0">
                <a:ea typeface="ＭＳ Ｐゴシック" charset="0"/>
              </a:rPr>
              <a:t>(through reading and literature review assignments)</a:t>
            </a:r>
            <a:endParaRPr lang="en-US" sz="2000" dirty="0"/>
          </a:p>
          <a:p>
            <a:r>
              <a:rPr lang="en-US" sz="2400" b="1" i="1" dirty="0"/>
              <a:t>Goal 2:</a:t>
            </a:r>
            <a:r>
              <a:rPr lang="en-US" sz="2400" dirty="0"/>
              <a:t> To provide the necessary </a:t>
            </a:r>
            <a:r>
              <a:rPr lang="en-US" sz="2400" b="1" dirty="0">
                <a:solidFill>
                  <a:srgbClr val="1F497D"/>
                </a:solidFill>
              </a:rPr>
              <a:t>background and experience </a:t>
            </a:r>
            <a:r>
              <a:rPr lang="en-US" sz="2400" dirty="0"/>
              <a:t>to</a:t>
            </a:r>
            <a:r>
              <a:rPr lang="en-US" sz="2400" b="1" dirty="0">
                <a:solidFill>
                  <a:srgbClr val="0000FF"/>
                </a:solidFill>
              </a:rPr>
              <a:t> </a:t>
            </a:r>
            <a:r>
              <a:rPr lang="en-US" sz="2400" dirty="0"/>
              <a:t>advance the state-of-the-art in computer architecture by </a:t>
            </a:r>
            <a:r>
              <a:rPr lang="en-US" sz="2400" b="1" dirty="0">
                <a:solidFill>
                  <a:srgbClr val="1F497D"/>
                </a:solidFill>
              </a:rPr>
              <a:t>performing cutting-edge research</a:t>
            </a:r>
          </a:p>
          <a:p>
            <a:pPr lvl="1"/>
            <a:r>
              <a:rPr lang="en-US" sz="2000" dirty="0">
                <a:ea typeface="ＭＳ Ｐゴシック" charset="0"/>
              </a:rPr>
              <a:t>Strong emphasis on </a:t>
            </a:r>
            <a:r>
              <a:rPr lang="en-US" sz="2000" b="1" i="1" dirty="0">
                <a:ea typeface="ＭＳ Ｐゴシック" charset="0"/>
              </a:rPr>
              <a:t>developing new mechanisms that advance the state-of-the-art </a:t>
            </a:r>
            <a:r>
              <a:rPr lang="en-US" sz="2000" dirty="0">
                <a:ea typeface="ＭＳ Ｐゴシック" charset="0"/>
              </a:rPr>
              <a:t>(through the course research project)</a:t>
            </a:r>
          </a:p>
          <a:p>
            <a:endParaRPr lang="en-US" sz="20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13</a:t>
            </a:fld>
            <a:endParaRPr lang="en-US" altLang="en-US" dirty="0"/>
          </a:p>
        </p:txBody>
      </p:sp>
    </p:spTree>
    <p:extLst>
      <p:ext uri="{BB962C8B-B14F-4D97-AF65-F5344CB8AC3E}">
        <p14:creationId xmlns:p14="http://schemas.microsoft.com/office/powerpoint/2010/main" val="3852397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Graduate-Level Class</a:t>
            </a:r>
          </a:p>
        </p:txBody>
      </p:sp>
      <p:sp>
        <p:nvSpPr>
          <p:cNvPr id="3" name="Content Placeholder 2"/>
          <p:cNvSpPr>
            <a:spLocks noGrp="1"/>
          </p:cNvSpPr>
          <p:nvPr>
            <p:ph idx="1"/>
          </p:nvPr>
        </p:nvSpPr>
        <p:spPr/>
        <p:txBody>
          <a:bodyPr/>
          <a:lstStyle/>
          <a:p>
            <a:r>
              <a:rPr lang="en-US" dirty="0"/>
              <a:t>Required background: </a:t>
            </a:r>
          </a:p>
          <a:p>
            <a:pPr lvl="1"/>
            <a:r>
              <a:rPr lang="en-US" dirty="0">
                <a:ea typeface="ＭＳ Ｐゴシック" charset="0"/>
              </a:rPr>
              <a:t>basic architecture </a:t>
            </a:r>
          </a:p>
          <a:p>
            <a:pPr lvl="1"/>
            <a:r>
              <a:rPr lang="en-US" dirty="0">
                <a:ea typeface="ＭＳ Ｐゴシック" charset="0"/>
              </a:rPr>
              <a:t>basic compilers</a:t>
            </a:r>
          </a:p>
          <a:p>
            <a:pPr lvl="1"/>
            <a:r>
              <a:rPr lang="en-US" dirty="0">
                <a:ea typeface="ＭＳ Ｐゴシック" charset="0"/>
              </a:rPr>
              <a:t>basic OS</a:t>
            </a:r>
          </a:p>
          <a:p>
            <a:pPr lvl="1"/>
            <a:r>
              <a:rPr lang="en-US" dirty="0">
                <a:ea typeface="ＭＳ Ｐゴシック" charset="0"/>
              </a:rPr>
              <a:t>programming skills</a:t>
            </a:r>
          </a:p>
          <a:p>
            <a:pPr lvl="1"/>
            <a:r>
              <a:rPr lang="en-US" b="1" i="1" dirty="0">
                <a:solidFill>
                  <a:schemeClr val="tx2"/>
                </a:solidFill>
                <a:ea typeface="ＭＳ Ｐゴシック" charset="0"/>
              </a:rPr>
              <a:t>spirit, excitement, and dedication </a:t>
            </a:r>
            <a:r>
              <a:rPr lang="en-US" dirty="0">
                <a:ea typeface="ＭＳ Ｐゴシック" charset="0"/>
              </a:rPr>
              <a:t>for deep exploration of a topic in computer architecture</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14</a:t>
            </a:fld>
            <a:endParaRPr lang="en-US" altLang="en-US" dirty="0"/>
          </a:p>
        </p:txBody>
      </p:sp>
    </p:spTree>
    <p:extLst>
      <p:ext uri="{BB962C8B-B14F-4D97-AF65-F5344CB8AC3E}">
        <p14:creationId xmlns:p14="http://schemas.microsoft.com/office/powerpoint/2010/main" val="720491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Grading, Policies, Course Work</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2020</a:t>
            </a:r>
            <a:endParaRPr lang="en-CA" dirty="0">
              <a:solidFill>
                <a:schemeClr val="tx1"/>
              </a:solidFill>
            </a:endParaRPr>
          </a:p>
        </p:txBody>
      </p:sp>
    </p:spTree>
    <p:extLst>
      <p:ext uri="{BB962C8B-B14F-4D97-AF65-F5344CB8AC3E}">
        <p14:creationId xmlns:p14="http://schemas.microsoft.com/office/powerpoint/2010/main" val="1331878765"/>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Expect from You?</a:t>
            </a:r>
          </a:p>
        </p:txBody>
      </p:sp>
      <p:sp>
        <p:nvSpPr>
          <p:cNvPr id="3" name="Content Placeholder 2"/>
          <p:cNvSpPr>
            <a:spLocks noGrp="1"/>
          </p:cNvSpPr>
          <p:nvPr>
            <p:ph idx="1"/>
          </p:nvPr>
        </p:nvSpPr>
        <p:spPr/>
        <p:txBody>
          <a:bodyPr>
            <a:noAutofit/>
          </a:bodyPr>
          <a:lstStyle/>
          <a:p>
            <a:r>
              <a:rPr lang="en-US" sz="2400" b="1" dirty="0"/>
              <a:t>Work hard</a:t>
            </a:r>
          </a:p>
          <a:p>
            <a:r>
              <a:rPr lang="en-US" sz="2400" b="1" dirty="0"/>
              <a:t>Ask questions</a:t>
            </a:r>
            <a:r>
              <a:rPr lang="en-US" sz="2400" dirty="0"/>
              <a:t>, </a:t>
            </a:r>
            <a:r>
              <a:rPr lang="en-US" sz="2400" b="1" dirty="0"/>
              <a:t>think critically, participate in discussion</a:t>
            </a:r>
            <a:endParaRPr lang="en-US" sz="2400" dirty="0"/>
          </a:p>
          <a:p>
            <a:r>
              <a:rPr lang="en-US" sz="2400" dirty="0">
                <a:solidFill>
                  <a:srgbClr val="0033CC"/>
                </a:solidFill>
              </a:rPr>
              <a:t>Critically review the assigned research papers &amp; readings</a:t>
            </a:r>
          </a:p>
          <a:p>
            <a:pPr lvl="1"/>
            <a:r>
              <a:rPr lang="en-US" sz="2400" dirty="0">
                <a:ea typeface="ＭＳ Ｐゴシック" charset="0"/>
              </a:rPr>
              <a:t>Discuss/critique them online with peers and us</a:t>
            </a:r>
            <a:endParaRPr lang="en-US" sz="2400" dirty="0">
              <a:solidFill>
                <a:srgbClr val="FF0000"/>
              </a:solidFill>
            </a:endParaRPr>
          </a:p>
          <a:p>
            <a:r>
              <a:rPr lang="en-US" sz="2400" dirty="0"/>
              <a:t>Use Piazza and Write good reviews</a:t>
            </a:r>
            <a:endParaRPr lang="en-US" sz="2400" dirty="0">
              <a:solidFill>
                <a:srgbClr val="FF0000"/>
              </a:solidFill>
            </a:endParaRPr>
          </a:p>
          <a:p>
            <a:r>
              <a:rPr lang="en-US" sz="2400" dirty="0">
                <a:solidFill>
                  <a:srgbClr val="0033CC"/>
                </a:solidFill>
              </a:rPr>
              <a:t>Start the research project early and focus</a:t>
            </a:r>
          </a:p>
          <a:p>
            <a:r>
              <a:rPr lang="en-US" sz="2400" dirty="0"/>
              <a:t>Remember “</a:t>
            </a:r>
            <a:r>
              <a:rPr lang="en-US" altLang="ja-JP" sz="2400" dirty="0">
                <a:solidFill>
                  <a:srgbClr val="1F497D"/>
                </a:solidFill>
              </a:rPr>
              <a:t>Chance favors the prepared </a:t>
            </a:r>
          </a:p>
          <a:p>
            <a:pPr marL="0" indent="0">
              <a:buNone/>
            </a:pPr>
            <a:r>
              <a:rPr lang="en-US" altLang="ja-JP" sz="2400" dirty="0">
                <a:solidFill>
                  <a:srgbClr val="1F497D"/>
                </a:solidFill>
              </a:rPr>
              <a:t>                            mind.</a:t>
            </a:r>
            <a:r>
              <a:rPr lang="en-US" sz="2400" dirty="0">
                <a:solidFill>
                  <a:srgbClr val="1F497D"/>
                </a:solidFill>
              </a:rPr>
              <a:t>”</a:t>
            </a:r>
            <a:r>
              <a:rPr lang="en-US" altLang="ja-JP" sz="2400" dirty="0">
                <a:solidFill>
                  <a:srgbClr val="1F497D"/>
                </a:solidFill>
              </a:rPr>
              <a:t> (Pasteur)</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16</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581400"/>
            <a:ext cx="2270125" cy="189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0195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6D1C-4EE6-47DC-A6D2-EF33C99F80D9}"/>
              </a:ext>
            </a:extLst>
          </p:cNvPr>
          <p:cNvSpPr>
            <a:spLocks noGrp="1"/>
          </p:cNvSpPr>
          <p:nvPr>
            <p:ph type="title"/>
          </p:nvPr>
        </p:nvSpPr>
        <p:spPr/>
        <p:txBody>
          <a:bodyPr/>
          <a:lstStyle/>
          <a:p>
            <a:r>
              <a:rPr lang="en-US" dirty="0"/>
              <a:t>Course Work</a:t>
            </a:r>
            <a:endParaRPr lang="en-CA" dirty="0"/>
          </a:p>
        </p:txBody>
      </p:sp>
      <p:sp>
        <p:nvSpPr>
          <p:cNvPr id="3" name="Content Placeholder 2">
            <a:extLst>
              <a:ext uri="{FF2B5EF4-FFF2-40B4-BE49-F238E27FC236}">
                <a16:creationId xmlns:a16="http://schemas.microsoft.com/office/drawing/2014/main" id="{CE657E87-9B11-44B8-AC0C-53318BD43451}"/>
              </a:ext>
            </a:extLst>
          </p:cNvPr>
          <p:cNvSpPr>
            <a:spLocks noGrp="1"/>
          </p:cNvSpPr>
          <p:nvPr>
            <p:ph idx="1"/>
          </p:nvPr>
        </p:nvSpPr>
        <p:spPr/>
        <p:txBody>
          <a:bodyPr/>
          <a:lstStyle/>
          <a:p>
            <a:r>
              <a:rPr lang="en-US" b="1" dirty="0"/>
              <a:t>Project (50%):</a:t>
            </a:r>
          </a:p>
          <a:p>
            <a:pPr lvl="1"/>
            <a:r>
              <a:rPr lang="en-US" dirty="0"/>
              <a:t>Groups of 2, sometimes 3</a:t>
            </a:r>
          </a:p>
          <a:p>
            <a:pPr lvl="1"/>
            <a:r>
              <a:rPr lang="en-US" dirty="0"/>
              <a:t>Proposal, Progress Report, Final Presentation and Final Report</a:t>
            </a:r>
          </a:p>
          <a:p>
            <a:pPr lvl="1"/>
            <a:r>
              <a:rPr lang="en-US" dirty="0"/>
              <a:t>Scaled down version of the real research projects</a:t>
            </a:r>
          </a:p>
          <a:p>
            <a:r>
              <a:rPr lang="en-US" b="1" dirty="0"/>
              <a:t>Paper Reviews (20%):</a:t>
            </a:r>
          </a:p>
          <a:p>
            <a:pPr lvl="1"/>
            <a:r>
              <a:rPr lang="en-US" dirty="0"/>
              <a:t>1-2 papers per week</a:t>
            </a:r>
          </a:p>
          <a:p>
            <a:pPr lvl="1"/>
            <a:r>
              <a:rPr lang="en-US" dirty="0"/>
              <a:t>3-4 paragraphs</a:t>
            </a:r>
            <a:endParaRPr lang="en-CA" dirty="0"/>
          </a:p>
        </p:txBody>
      </p:sp>
      <p:sp>
        <p:nvSpPr>
          <p:cNvPr id="4" name="Slide Number Placeholder 3">
            <a:extLst>
              <a:ext uri="{FF2B5EF4-FFF2-40B4-BE49-F238E27FC236}">
                <a16:creationId xmlns:a16="http://schemas.microsoft.com/office/drawing/2014/main" id="{57CC5040-4040-4F9C-A435-43E9A8C17AD7}"/>
              </a:ext>
            </a:extLst>
          </p:cNvPr>
          <p:cNvSpPr>
            <a:spLocks noGrp="1"/>
          </p:cNvSpPr>
          <p:nvPr>
            <p:ph type="sldNum" sz="quarter" idx="12"/>
          </p:nvPr>
        </p:nvSpPr>
        <p:spPr/>
        <p:txBody>
          <a:bodyPr/>
          <a:lstStyle/>
          <a:p>
            <a:fld id="{323594FA-E141-4234-AE05-360401972BE7}" type="slidenum">
              <a:rPr lang="en-US" altLang="en-US" smtClean="0"/>
              <a:pPr/>
              <a:t>17</a:t>
            </a:fld>
            <a:endParaRPr lang="en-US" altLang="en-US" dirty="0"/>
          </a:p>
        </p:txBody>
      </p:sp>
    </p:spTree>
    <p:extLst>
      <p:ext uri="{BB962C8B-B14F-4D97-AF65-F5344CB8AC3E}">
        <p14:creationId xmlns:p14="http://schemas.microsoft.com/office/powerpoint/2010/main" val="1024898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6D1C-4EE6-47DC-A6D2-EF33C99F80D9}"/>
              </a:ext>
            </a:extLst>
          </p:cNvPr>
          <p:cNvSpPr>
            <a:spLocks noGrp="1"/>
          </p:cNvSpPr>
          <p:nvPr>
            <p:ph type="title"/>
          </p:nvPr>
        </p:nvSpPr>
        <p:spPr/>
        <p:txBody>
          <a:bodyPr/>
          <a:lstStyle/>
          <a:p>
            <a:r>
              <a:rPr lang="en-US" dirty="0"/>
              <a:t>Course Work (2)</a:t>
            </a:r>
            <a:endParaRPr lang="en-CA" dirty="0"/>
          </a:p>
        </p:txBody>
      </p:sp>
      <p:sp>
        <p:nvSpPr>
          <p:cNvPr id="3" name="Content Placeholder 2">
            <a:extLst>
              <a:ext uri="{FF2B5EF4-FFF2-40B4-BE49-F238E27FC236}">
                <a16:creationId xmlns:a16="http://schemas.microsoft.com/office/drawing/2014/main" id="{CE657E87-9B11-44B8-AC0C-53318BD43451}"/>
              </a:ext>
            </a:extLst>
          </p:cNvPr>
          <p:cNvSpPr>
            <a:spLocks noGrp="1"/>
          </p:cNvSpPr>
          <p:nvPr>
            <p:ph idx="1"/>
          </p:nvPr>
        </p:nvSpPr>
        <p:spPr/>
        <p:txBody>
          <a:bodyPr/>
          <a:lstStyle/>
          <a:p>
            <a:r>
              <a:rPr lang="en-US" b="1" dirty="0"/>
              <a:t>Paper Presentation (20%):</a:t>
            </a:r>
          </a:p>
          <a:p>
            <a:pPr lvl="1"/>
            <a:r>
              <a:rPr lang="en-US" dirty="0"/>
              <a:t>Related works in your project area</a:t>
            </a:r>
          </a:p>
          <a:p>
            <a:pPr lvl="1"/>
            <a:endParaRPr lang="en-US" dirty="0"/>
          </a:p>
          <a:p>
            <a:r>
              <a:rPr lang="en-US" b="1" dirty="0"/>
              <a:t>Class Participation (10%)</a:t>
            </a:r>
          </a:p>
          <a:p>
            <a:pPr lvl="1"/>
            <a:r>
              <a:rPr lang="en-US" dirty="0"/>
              <a:t>Very important</a:t>
            </a:r>
          </a:p>
        </p:txBody>
      </p:sp>
      <p:sp>
        <p:nvSpPr>
          <p:cNvPr id="4" name="Slide Number Placeholder 3">
            <a:extLst>
              <a:ext uri="{FF2B5EF4-FFF2-40B4-BE49-F238E27FC236}">
                <a16:creationId xmlns:a16="http://schemas.microsoft.com/office/drawing/2014/main" id="{57CC5040-4040-4F9C-A435-43E9A8C17AD7}"/>
              </a:ext>
            </a:extLst>
          </p:cNvPr>
          <p:cNvSpPr>
            <a:spLocks noGrp="1"/>
          </p:cNvSpPr>
          <p:nvPr>
            <p:ph type="sldNum" sz="quarter" idx="12"/>
          </p:nvPr>
        </p:nvSpPr>
        <p:spPr/>
        <p:txBody>
          <a:bodyPr/>
          <a:lstStyle/>
          <a:p>
            <a:fld id="{323594FA-E141-4234-AE05-360401972BE7}" type="slidenum">
              <a:rPr lang="en-US" altLang="en-US" smtClean="0"/>
              <a:pPr/>
              <a:t>18</a:t>
            </a:fld>
            <a:endParaRPr lang="en-US" altLang="en-US" dirty="0"/>
          </a:p>
        </p:txBody>
      </p:sp>
    </p:spTree>
    <p:extLst>
      <p:ext uri="{BB962C8B-B14F-4D97-AF65-F5344CB8AC3E}">
        <p14:creationId xmlns:p14="http://schemas.microsoft.com/office/powerpoint/2010/main" val="2934867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a:t>
            </a:r>
          </a:p>
        </p:txBody>
      </p:sp>
      <p:sp>
        <p:nvSpPr>
          <p:cNvPr id="3" name="Content Placeholder 2"/>
          <p:cNvSpPr>
            <a:spLocks noGrp="1"/>
          </p:cNvSpPr>
          <p:nvPr>
            <p:ph idx="1"/>
          </p:nvPr>
        </p:nvSpPr>
        <p:spPr/>
        <p:txBody>
          <a:bodyPr/>
          <a:lstStyle/>
          <a:p>
            <a:r>
              <a:rPr lang="en-US" sz="3300" dirty="0"/>
              <a:t>Grading will be back-end heavy </a:t>
            </a:r>
          </a:p>
          <a:p>
            <a:r>
              <a:rPr lang="en-US" sz="3300" dirty="0"/>
              <a:t>Most of your grade will be determined late</a:t>
            </a:r>
          </a:p>
          <a:p>
            <a:pPr marL="914400" lvl="1" indent="-457200"/>
            <a:r>
              <a:rPr lang="en-US" dirty="0">
                <a:ea typeface="ＭＳ Ｐゴシック" charset="0"/>
              </a:rPr>
              <a:t>How you prepare and manage your time is important</a:t>
            </a:r>
          </a:p>
          <a:p>
            <a:pPr marL="914400" lvl="1" indent="-457200"/>
            <a:r>
              <a:rPr lang="en-US" dirty="0">
                <a:ea typeface="ＭＳ Ｐゴシック" charset="0"/>
              </a:rPr>
              <a:t>But grades should not be the reason for taking this course</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19</a:t>
            </a:fld>
            <a:endParaRPr lang="en-US" altLang="en-US" dirty="0"/>
          </a:p>
        </p:txBody>
      </p:sp>
    </p:spTree>
    <p:extLst>
      <p:ext uri="{BB962C8B-B14F-4D97-AF65-F5344CB8AC3E}">
        <p14:creationId xmlns:p14="http://schemas.microsoft.com/office/powerpoint/2010/main" val="286897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a:xfrm>
            <a:off x="533400" y="1295400"/>
            <a:ext cx="8229600" cy="4525963"/>
          </a:xfrm>
        </p:spPr>
        <p:txBody>
          <a:bodyPr>
            <a:normAutofit fontScale="92500" lnSpcReduction="10000"/>
          </a:bodyPr>
          <a:lstStyle/>
          <a:p>
            <a:r>
              <a:rPr lang="en-US" dirty="0"/>
              <a:t>Syllabus</a:t>
            </a:r>
          </a:p>
          <a:p>
            <a:pPr lvl="1"/>
            <a:r>
              <a:rPr lang="en-US" dirty="0"/>
              <a:t>Course Introduction, Logistics, Grading</a:t>
            </a:r>
          </a:p>
          <a:p>
            <a:r>
              <a:rPr lang="en-US" dirty="0"/>
              <a:t>Information Sheet</a:t>
            </a:r>
          </a:p>
          <a:p>
            <a:pPr lvl="1"/>
            <a:r>
              <a:rPr lang="en-US" dirty="0"/>
              <a:t>Getting to know each other</a:t>
            </a:r>
          </a:p>
          <a:p>
            <a:r>
              <a:rPr lang="en-US" dirty="0"/>
              <a:t>Paper Reviews and Presentation</a:t>
            </a:r>
          </a:p>
          <a:p>
            <a:pPr lvl="1"/>
            <a:r>
              <a:rPr lang="en-US" dirty="0"/>
              <a:t>How to handle these beasts</a:t>
            </a:r>
          </a:p>
          <a:p>
            <a:r>
              <a:rPr lang="en-US" dirty="0"/>
              <a:t>Project</a:t>
            </a:r>
          </a:p>
          <a:p>
            <a:pPr lvl="1"/>
            <a:r>
              <a:rPr lang="en-US" dirty="0"/>
              <a:t>Team formation, Proposal, Milestones</a:t>
            </a:r>
          </a:p>
          <a:p>
            <a:r>
              <a:rPr lang="en-US" dirty="0"/>
              <a:t>And Some Technical Details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a:t>
            </a:fld>
            <a:endParaRPr lang="en-US" altLang="en-US" dirty="0"/>
          </a:p>
        </p:txBody>
      </p:sp>
    </p:spTree>
    <p:extLst>
      <p:ext uri="{BB962C8B-B14F-4D97-AF65-F5344CB8AC3E}">
        <p14:creationId xmlns:p14="http://schemas.microsoft.com/office/powerpoint/2010/main" val="3075415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Review: How to Handle</a:t>
            </a:r>
          </a:p>
        </p:txBody>
      </p:sp>
      <p:sp>
        <p:nvSpPr>
          <p:cNvPr id="3" name="Content Placeholder 2"/>
          <p:cNvSpPr>
            <a:spLocks noGrp="1"/>
          </p:cNvSpPr>
          <p:nvPr>
            <p:ph idx="1"/>
          </p:nvPr>
        </p:nvSpPr>
        <p:spPr>
          <a:xfrm>
            <a:off x="457200" y="1219200"/>
            <a:ext cx="8229600" cy="4525963"/>
          </a:xfrm>
        </p:spPr>
        <p:txBody>
          <a:bodyPr>
            <a:noAutofit/>
          </a:bodyPr>
          <a:lstStyle/>
          <a:p>
            <a:pPr marL="457200" indent="-457200">
              <a:buFont typeface="+mj-lt"/>
              <a:buAutoNum type="arabicPeriod"/>
            </a:pPr>
            <a:r>
              <a:rPr lang="en-US" sz="2400" dirty="0"/>
              <a:t>Brief summary</a:t>
            </a:r>
          </a:p>
          <a:p>
            <a:pPr lvl="1"/>
            <a:r>
              <a:rPr lang="en-US" sz="2400" dirty="0">
                <a:ea typeface="ＭＳ Ｐゴシック" charset="0"/>
                <a:cs typeface="ＭＳ Ｐゴシック" charset="0"/>
              </a:rPr>
              <a:t>What is the problem the paper is trying to solve?</a:t>
            </a:r>
          </a:p>
          <a:p>
            <a:pPr lvl="1"/>
            <a:r>
              <a:rPr lang="en-US" sz="2400" dirty="0">
                <a:ea typeface="ＭＳ Ｐゴシック" charset="0"/>
                <a:cs typeface="ＭＳ Ｐゴシック" charset="0"/>
              </a:rPr>
              <a:t>What are the key ideas of the paper? Key insights?</a:t>
            </a:r>
          </a:p>
          <a:p>
            <a:pPr lvl="1"/>
            <a:r>
              <a:rPr lang="en-US" sz="2400" dirty="0">
                <a:ea typeface="ＭＳ Ｐゴシック" charset="0"/>
                <a:cs typeface="ＭＳ Ｐゴシック" charset="0"/>
              </a:rPr>
              <a:t>What is the key contribution to literature at the time it was written?</a:t>
            </a:r>
          </a:p>
          <a:p>
            <a:pPr lvl="1"/>
            <a:r>
              <a:rPr lang="en-US" sz="2400" dirty="0">
                <a:ea typeface="ＭＳ Ｐゴシック" charset="0"/>
                <a:cs typeface="ＭＳ Ｐゴシック" charset="0"/>
              </a:rPr>
              <a:t>What are the most important things you take out from it?</a:t>
            </a:r>
          </a:p>
          <a:p>
            <a:pPr marL="457200" lvl="1" indent="0">
              <a:buNone/>
            </a:pPr>
            <a:endParaRPr lang="en-US" sz="2400" dirty="0">
              <a:ea typeface="ＭＳ Ｐゴシック" charset="0"/>
              <a:cs typeface="ＭＳ Ｐゴシック" charset="0"/>
            </a:endParaRPr>
          </a:p>
          <a:p>
            <a:pPr marL="457200" indent="-457200">
              <a:buFont typeface="+mj-lt"/>
              <a:buAutoNum type="arabicPeriod"/>
            </a:pPr>
            <a:r>
              <a:rPr lang="en-US" sz="2400" dirty="0"/>
              <a:t>Strengths (most important ones)</a:t>
            </a:r>
          </a:p>
          <a:p>
            <a:pPr marL="457200" lvl="1" indent="0">
              <a:buNone/>
            </a:pPr>
            <a:r>
              <a:rPr lang="en-US" sz="2400" dirty="0">
                <a:ea typeface="ＭＳ Ｐゴシック" charset="0"/>
                <a:cs typeface="ＭＳ Ｐゴシック" charset="0"/>
              </a:rPr>
              <a:t>Does the paper solve the problem well?</a:t>
            </a:r>
          </a:p>
          <a:p>
            <a:pPr marL="457200" indent="-457200">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20</a:t>
            </a:fld>
            <a:endParaRPr lang="en-US" altLang="en-US" dirty="0"/>
          </a:p>
        </p:txBody>
      </p:sp>
    </p:spTree>
    <p:extLst>
      <p:ext uri="{BB962C8B-B14F-4D97-AF65-F5344CB8AC3E}">
        <p14:creationId xmlns:p14="http://schemas.microsoft.com/office/powerpoint/2010/main" val="720782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Reviews (2)</a:t>
            </a:r>
          </a:p>
        </p:txBody>
      </p:sp>
      <p:sp>
        <p:nvSpPr>
          <p:cNvPr id="3" name="Content Placeholder 2"/>
          <p:cNvSpPr>
            <a:spLocks noGrp="1"/>
          </p:cNvSpPr>
          <p:nvPr>
            <p:ph idx="1"/>
          </p:nvPr>
        </p:nvSpPr>
        <p:spPr/>
        <p:txBody>
          <a:bodyPr/>
          <a:lstStyle/>
          <a:p>
            <a:pPr marL="0" indent="0">
              <a:buNone/>
            </a:pPr>
            <a:r>
              <a:rPr lang="en-US" sz="2400" dirty="0"/>
              <a:t>3. Weaknesses (most important ones)</a:t>
            </a:r>
          </a:p>
          <a:p>
            <a:pPr marL="457200" lvl="1" indent="0">
              <a:buNone/>
            </a:pPr>
            <a:r>
              <a:rPr lang="en-US" sz="2400" dirty="0">
                <a:ea typeface="ＭＳ Ｐゴシック" charset="0"/>
                <a:cs typeface="ＭＳ Ｐゴシック" charset="0"/>
              </a:rPr>
              <a:t>This is where you should </a:t>
            </a:r>
            <a:r>
              <a:rPr lang="en-US" sz="2400" b="1" dirty="0">
                <a:solidFill>
                  <a:srgbClr val="0033CC"/>
                </a:solidFill>
                <a:ea typeface="ＭＳ Ｐゴシック" charset="0"/>
                <a:cs typeface="ＭＳ Ｐゴシック" charset="0"/>
              </a:rPr>
              <a:t>think critically</a:t>
            </a:r>
            <a:r>
              <a:rPr lang="en-US" sz="2400" dirty="0">
                <a:ea typeface="ＭＳ Ｐゴシック" charset="0"/>
                <a:cs typeface="ＭＳ Ｐゴシック" charset="0"/>
              </a:rPr>
              <a:t>. Every paper/idea has a weakness. This does not mean the paper is necessarily bad. It means there is room for improvement and future research can accomplish this. </a:t>
            </a:r>
          </a:p>
          <a:p>
            <a:pPr marL="57150" indent="0">
              <a:buNone/>
            </a:pPr>
            <a:r>
              <a:rPr lang="en-US" sz="2400" dirty="0"/>
              <a:t>4. Can you do (much) better? Present your thoughts/ideas.</a:t>
            </a:r>
          </a:p>
          <a:p>
            <a:pPr marL="0" indent="0">
              <a:buNone/>
            </a:pPr>
            <a:r>
              <a:rPr lang="en-US" sz="2400" dirty="0"/>
              <a:t> 5. What have you learned/enjoyed/disliked in the paper? Why? </a:t>
            </a:r>
          </a:p>
          <a:p>
            <a:pPr marL="0" indent="0">
              <a:buNone/>
            </a:pPr>
            <a:endParaRPr lang="en-US" sz="2400" dirty="0"/>
          </a:p>
          <a:p>
            <a:pPr marL="0" indent="0">
              <a:buNone/>
            </a:pPr>
            <a:r>
              <a:rPr lang="en-US" sz="2400" dirty="0"/>
              <a:t>Review should be short and concise (~ ½ a page to 1 page maximum)</a:t>
            </a:r>
          </a:p>
          <a:p>
            <a:pPr marL="457200" indent="-457200">
              <a:buFont typeface="+mj-lt"/>
              <a:buAutoNum type="arabicPeriod"/>
            </a:pPr>
            <a:endParaRPr lang="en-US" sz="2400" dirty="0"/>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21</a:t>
            </a:fld>
            <a:endParaRPr lang="en-US" altLang="en-US" dirty="0"/>
          </a:p>
        </p:txBody>
      </p:sp>
    </p:spTree>
    <p:extLst>
      <p:ext uri="{BB962C8B-B14F-4D97-AF65-F5344CB8AC3E}">
        <p14:creationId xmlns:p14="http://schemas.microsoft.com/office/powerpoint/2010/main" val="954924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Advice on Reviewing</a:t>
            </a:r>
          </a:p>
        </p:txBody>
      </p:sp>
      <p:sp>
        <p:nvSpPr>
          <p:cNvPr id="3" name="Content Placeholder 2"/>
          <p:cNvSpPr>
            <a:spLocks noGrp="1"/>
          </p:cNvSpPr>
          <p:nvPr>
            <p:ph idx="1"/>
          </p:nvPr>
        </p:nvSpPr>
        <p:spPr>
          <a:xfrm>
            <a:off x="433387" y="1371600"/>
            <a:ext cx="8229600" cy="4525963"/>
          </a:xfrm>
        </p:spPr>
        <p:txBody>
          <a:bodyPr>
            <a:noAutofit/>
          </a:bodyPr>
          <a:lstStyle/>
          <a:p>
            <a:r>
              <a:rPr lang="en-US" sz="2400" dirty="0"/>
              <a:t>When doing the reviews, be </a:t>
            </a:r>
            <a:r>
              <a:rPr lang="en-US" sz="2400" dirty="0">
                <a:solidFill>
                  <a:srgbClr val="0033CC"/>
                </a:solidFill>
              </a:rPr>
              <a:t>very critical</a:t>
            </a:r>
          </a:p>
          <a:p>
            <a:endParaRPr lang="en-US" sz="2400" dirty="0"/>
          </a:p>
          <a:p>
            <a:r>
              <a:rPr lang="en-US" sz="2400" dirty="0"/>
              <a:t>Always think about </a:t>
            </a:r>
            <a:r>
              <a:rPr lang="en-US" sz="2400" dirty="0">
                <a:solidFill>
                  <a:srgbClr val="0033CC"/>
                </a:solidFill>
              </a:rPr>
              <a:t>better ways of solving</a:t>
            </a:r>
            <a:r>
              <a:rPr lang="en-US" sz="2400" dirty="0">
                <a:solidFill>
                  <a:srgbClr val="FF0000"/>
                </a:solidFill>
              </a:rPr>
              <a:t> </a:t>
            </a:r>
            <a:r>
              <a:rPr lang="en-US" sz="2400" dirty="0"/>
              <a:t>the problem or related problems</a:t>
            </a:r>
          </a:p>
          <a:p>
            <a:endParaRPr lang="en-US" sz="2400" dirty="0"/>
          </a:p>
          <a:p>
            <a:r>
              <a:rPr lang="en-US" sz="2400" dirty="0"/>
              <a:t>Do </a:t>
            </a:r>
            <a:r>
              <a:rPr lang="en-US" sz="2400" dirty="0">
                <a:solidFill>
                  <a:srgbClr val="0033CC"/>
                </a:solidFill>
              </a:rPr>
              <a:t>background reading</a:t>
            </a:r>
          </a:p>
          <a:p>
            <a:pPr lvl="1"/>
            <a:r>
              <a:rPr lang="en-US" sz="2400" dirty="0">
                <a:ea typeface="ＭＳ Ｐゴシック" charset="0"/>
              </a:rPr>
              <a:t>Reviewing a paper/talk is the best way of learning about a research problem/topic</a:t>
            </a:r>
          </a:p>
          <a:p>
            <a:pPr lvl="1"/>
            <a:endParaRPr lang="en-US" sz="2400" dirty="0"/>
          </a:p>
          <a:p>
            <a:r>
              <a:rPr lang="en-US" sz="2400" dirty="0"/>
              <a:t>Think about forming a literature survey topic or a </a:t>
            </a:r>
            <a:r>
              <a:rPr lang="en-US" sz="2400" dirty="0">
                <a:solidFill>
                  <a:srgbClr val="0033CC"/>
                </a:solidFill>
              </a:rPr>
              <a:t>research proposal based on the paper</a:t>
            </a:r>
            <a:r>
              <a:rPr lang="en-US" sz="2400" dirty="0">
                <a:solidFill>
                  <a:srgbClr val="FF0000"/>
                </a:solidFill>
              </a:rPr>
              <a:t> </a:t>
            </a:r>
            <a:r>
              <a:rPr lang="en-US" sz="2400" dirty="0"/>
              <a:t>(for future studies)</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22</a:t>
            </a:fld>
            <a:endParaRPr lang="en-US" altLang="en-US" dirty="0"/>
          </a:p>
        </p:txBody>
      </p:sp>
    </p:spTree>
    <p:extLst>
      <p:ext uri="{BB962C8B-B14F-4D97-AF65-F5344CB8AC3E}">
        <p14:creationId xmlns:p14="http://schemas.microsoft.com/office/powerpoint/2010/main" val="3432357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Submit?	</a:t>
            </a:r>
          </a:p>
        </p:txBody>
      </p:sp>
      <p:sp>
        <p:nvSpPr>
          <p:cNvPr id="3" name="Content Placeholder 2"/>
          <p:cNvSpPr>
            <a:spLocks noGrp="1"/>
          </p:cNvSpPr>
          <p:nvPr>
            <p:ph idx="1"/>
          </p:nvPr>
        </p:nvSpPr>
        <p:spPr/>
        <p:txBody>
          <a:bodyPr/>
          <a:lstStyle/>
          <a:p>
            <a:r>
              <a:rPr lang="en-US" dirty="0"/>
              <a:t>Email </a:t>
            </a:r>
            <a:r>
              <a:rPr lang="en-US" b="1" dirty="0"/>
              <a:t>PDF </a:t>
            </a:r>
            <a:r>
              <a:rPr lang="en-US" dirty="0"/>
              <a:t>with your review to </a:t>
            </a:r>
            <a:r>
              <a:rPr lang="en-US" dirty="0">
                <a:hlinkClick r:id="rId2"/>
              </a:rPr>
              <a:t>csc2224arch@gmail.com</a:t>
            </a:r>
            <a:endParaRPr lang="en-US" dirty="0"/>
          </a:p>
          <a:p>
            <a:endParaRPr lang="en-US" b="1" dirty="0"/>
          </a:p>
          <a:p>
            <a:r>
              <a:rPr lang="en-US" dirty="0"/>
              <a:t>Due Thursday 1pm each week</a:t>
            </a:r>
          </a:p>
          <a:p>
            <a:endParaRPr lang="en-US" dirty="0"/>
          </a:p>
          <a:p>
            <a:r>
              <a:rPr lang="en-US" dirty="0"/>
              <a:t>Next week: “</a:t>
            </a:r>
            <a:r>
              <a:rPr lang="en-US" b="1" dirty="0">
                <a:solidFill>
                  <a:srgbClr val="0033CC"/>
                </a:solidFill>
              </a:rPr>
              <a:t>Dark Silicon and the End of Multicore Scaling</a:t>
            </a:r>
            <a:r>
              <a:rPr lang="en-US" dirty="0"/>
              <a:t>”, </a:t>
            </a:r>
            <a:r>
              <a:rPr lang="en-US" dirty="0" err="1"/>
              <a:t>Hadi</a:t>
            </a:r>
            <a:r>
              <a:rPr lang="en-US" dirty="0"/>
              <a:t> </a:t>
            </a:r>
            <a:r>
              <a:rPr lang="en-US" dirty="0" err="1"/>
              <a:t>Esmaeilzadeh</a:t>
            </a:r>
            <a:r>
              <a:rPr lang="en-US" dirty="0"/>
              <a:t>, ISCA 2011.</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23</a:t>
            </a:fld>
            <a:endParaRPr lang="en-US" altLang="en-US" dirty="0"/>
          </a:p>
        </p:txBody>
      </p:sp>
    </p:spTree>
    <p:extLst>
      <p:ext uri="{BB962C8B-B14F-4D97-AF65-F5344CB8AC3E}">
        <p14:creationId xmlns:p14="http://schemas.microsoft.com/office/powerpoint/2010/main" val="982772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Project	</a:t>
            </a:r>
          </a:p>
        </p:txBody>
      </p:sp>
      <p:sp>
        <p:nvSpPr>
          <p:cNvPr id="3" name="Content Placeholder 2"/>
          <p:cNvSpPr>
            <a:spLocks noGrp="1"/>
          </p:cNvSpPr>
          <p:nvPr>
            <p:ph idx="1"/>
          </p:nvPr>
        </p:nvSpPr>
        <p:spPr/>
        <p:txBody>
          <a:bodyPr/>
          <a:lstStyle/>
          <a:p>
            <a:r>
              <a:rPr lang="en-US" altLang="en-US" sz="2400" dirty="0">
                <a:ea typeface="ＭＳ Ｐゴシック" panose="020B0600070205080204" pitchFamily="34" charset="-128"/>
              </a:rPr>
              <a:t>Your chance to explore in depth a computer architecture topic that interests you </a:t>
            </a:r>
          </a:p>
          <a:p>
            <a:r>
              <a:rPr lang="en-US" altLang="en-US" sz="2400" dirty="0">
                <a:ea typeface="ＭＳ Ｐゴシック" panose="020B0600070205080204" pitchFamily="34" charset="-128"/>
              </a:rPr>
              <a:t>Perhaps even publish your innovation in a top computer architecture/systems/ML conference </a:t>
            </a:r>
          </a:p>
          <a:p>
            <a:r>
              <a:rPr lang="en-US" altLang="en-US" sz="2400" b="1" dirty="0">
                <a:solidFill>
                  <a:srgbClr val="0033CC"/>
                </a:solidFill>
                <a:ea typeface="ＭＳ Ｐゴシック" panose="020B0600070205080204" pitchFamily="34" charset="-128"/>
              </a:rPr>
              <a:t>Start thinking about your project topic from now!</a:t>
            </a:r>
          </a:p>
          <a:p>
            <a:r>
              <a:rPr lang="en-US" altLang="en-US" sz="2400" dirty="0">
                <a:ea typeface="ＭＳ Ｐゴシック" panose="020B0600070205080204" pitchFamily="34" charset="-128"/>
              </a:rPr>
              <a:t>Interact with me and </a:t>
            </a:r>
            <a:r>
              <a:rPr lang="en-US" altLang="en-US" sz="2400" dirty="0" err="1">
                <a:ea typeface="ＭＳ Ｐゴシック" panose="020B0600070205080204" pitchFamily="34" charset="-128"/>
              </a:rPr>
              <a:t>Bojian</a:t>
            </a:r>
            <a:endParaRPr lang="en-US" altLang="en-US" sz="2400" dirty="0">
              <a:ea typeface="ＭＳ Ｐゴシック" panose="020B0600070205080204" pitchFamily="34" charset="-128"/>
            </a:endParaRPr>
          </a:p>
          <a:p>
            <a:r>
              <a:rPr lang="en-US" sz="2400" dirty="0"/>
              <a:t>Use Piazza to discuss ideas, form teams based on interests, research areas</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24</a:t>
            </a:fld>
            <a:endParaRPr lang="en-US" altLang="en-US" dirty="0"/>
          </a:p>
        </p:txBody>
      </p:sp>
    </p:spTree>
    <p:extLst>
      <p:ext uri="{BB962C8B-B14F-4D97-AF65-F5344CB8AC3E}">
        <p14:creationId xmlns:p14="http://schemas.microsoft.com/office/powerpoint/2010/main" val="2778052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Research Project (2)</a:t>
            </a:r>
          </a:p>
        </p:txBody>
      </p:sp>
      <p:sp>
        <p:nvSpPr>
          <p:cNvPr id="3" name="Content Placeholder 2"/>
          <p:cNvSpPr>
            <a:spLocks noGrp="1"/>
          </p:cNvSpPr>
          <p:nvPr>
            <p:ph idx="1"/>
          </p:nvPr>
        </p:nvSpPr>
        <p:spPr>
          <a:xfrm>
            <a:off x="114300" y="1066800"/>
            <a:ext cx="8915400" cy="4525963"/>
          </a:xfrm>
        </p:spPr>
        <p:txBody>
          <a:bodyPr>
            <a:noAutofit/>
          </a:bodyPr>
          <a:lstStyle/>
          <a:p>
            <a:r>
              <a:rPr lang="en-US" altLang="en-US" sz="2400" dirty="0">
                <a:ea typeface="ＭＳ Ｐゴシック" panose="020B0600070205080204" pitchFamily="34" charset="-128"/>
              </a:rPr>
              <a:t>Goal: </a:t>
            </a:r>
            <a:r>
              <a:rPr lang="en-US" altLang="en-US" sz="2400" dirty="0">
                <a:solidFill>
                  <a:srgbClr val="0000FF"/>
                </a:solidFill>
                <a:ea typeface="ＭＳ Ｐゴシック" panose="020B0600070205080204" pitchFamily="34" charset="-128"/>
              </a:rPr>
              <a:t>Develop (new) insight</a:t>
            </a:r>
          </a:p>
          <a:p>
            <a:pPr lvl="1"/>
            <a:r>
              <a:rPr lang="en-US" altLang="en-US" sz="2400" dirty="0">
                <a:solidFill>
                  <a:srgbClr val="0000FF"/>
                </a:solidFill>
                <a:ea typeface="ＭＳ Ｐゴシック" panose="020B0600070205080204" pitchFamily="34" charset="-128"/>
              </a:rPr>
              <a:t>Solve a problem in a new way or evaluate/analyze systems/ideas</a:t>
            </a:r>
          </a:p>
          <a:p>
            <a:pPr lvl="1"/>
            <a:r>
              <a:rPr lang="en-US" altLang="en-US" sz="2400" dirty="0">
                <a:ea typeface="ＭＳ Ｐゴシック" panose="020B0600070205080204" pitchFamily="34" charset="-128"/>
              </a:rPr>
              <a:t>Type 1: </a:t>
            </a:r>
          </a:p>
          <a:p>
            <a:pPr lvl="2"/>
            <a:r>
              <a:rPr lang="en-US" altLang="en-US" dirty="0">
                <a:ea typeface="ＭＳ Ｐゴシック" panose="020B0600070205080204" pitchFamily="34" charset="-128"/>
              </a:rPr>
              <a:t>Develop new ideas to solve an important problem</a:t>
            </a:r>
          </a:p>
          <a:p>
            <a:pPr lvl="2"/>
            <a:r>
              <a:rPr lang="en-US" altLang="en-US" dirty="0">
                <a:ea typeface="ＭＳ Ｐゴシック" panose="020B0600070205080204" pitchFamily="34" charset="-128"/>
              </a:rPr>
              <a:t>Rigorously evaluate the benefits and limitations of the ideas</a:t>
            </a:r>
          </a:p>
          <a:p>
            <a:pPr lvl="1"/>
            <a:r>
              <a:rPr lang="en-US" altLang="en-US" sz="2400" dirty="0">
                <a:ea typeface="ＭＳ Ｐゴシック" panose="020B0600070205080204" pitchFamily="34" charset="-128"/>
              </a:rPr>
              <a:t>Type 2:</a:t>
            </a:r>
          </a:p>
          <a:p>
            <a:pPr lvl="2"/>
            <a:r>
              <a:rPr lang="en-US" altLang="en-US" dirty="0">
                <a:ea typeface="ＭＳ Ｐゴシック" panose="020B0600070205080204" pitchFamily="34" charset="-128"/>
              </a:rPr>
              <a:t>Derive insight from rigorous analysis and understanding of existing systems or previously proposed ideas</a:t>
            </a:r>
          </a:p>
          <a:p>
            <a:pPr lvl="2"/>
            <a:r>
              <a:rPr lang="en-US" altLang="en-US" dirty="0">
                <a:ea typeface="ＭＳ Ｐゴシック" panose="020B0600070205080204" pitchFamily="34" charset="-128"/>
              </a:rPr>
              <a:t>Propose potential new solutions based on the new insight</a:t>
            </a:r>
            <a:endParaRPr lang="en-US" altLang="en-US" sz="2400" dirty="0">
              <a:ea typeface="ＭＳ Ｐゴシック" panose="020B0600070205080204" pitchFamily="34" charset="-128"/>
            </a:endParaRPr>
          </a:p>
          <a:p>
            <a:r>
              <a:rPr lang="en-US" altLang="en-US" sz="2400" dirty="0">
                <a:ea typeface="ＭＳ Ｐゴシック" panose="020B0600070205080204" pitchFamily="34" charset="-128"/>
              </a:rPr>
              <a:t>The problem and ideas need to be concrete</a:t>
            </a:r>
          </a:p>
          <a:p>
            <a:r>
              <a:rPr lang="en-US" altLang="en-US" sz="2400" dirty="0">
                <a:ea typeface="ＭＳ Ｐゴシック" panose="020B0600070205080204" pitchFamily="34" charset="-128"/>
              </a:rPr>
              <a:t>Problem and goals need to be very clear</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25</a:t>
            </a:fld>
            <a:endParaRPr lang="en-US" altLang="en-US" dirty="0"/>
          </a:p>
        </p:txBody>
      </p:sp>
    </p:spTree>
    <p:extLst>
      <p:ext uri="{BB962C8B-B14F-4D97-AF65-F5344CB8AC3E}">
        <p14:creationId xmlns:p14="http://schemas.microsoft.com/office/powerpoint/2010/main" val="3455001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Proposal: Key Questions</a:t>
            </a:r>
          </a:p>
        </p:txBody>
      </p:sp>
      <p:sp>
        <p:nvSpPr>
          <p:cNvPr id="3" name="Content Placeholder 2"/>
          <p:cNvSpPr>
            <a:spLocks noGrp="1"/>
          </p:cNvSpPr>
          <p:nvPr>
            <p:ph idx="1"/>
          </p:nvPr>
        </p:nvSpPr>
        <p:spPr/>
        <p:txBody>
          <a:bodyPr>
            <a:normAutofit lnSpcReduction="10000"/>
          </a:bodyPr>
          <a:lstStyle/>
          <a:p>
            <a:r>
              <a:rPr lang="en-US" altLang="en-US" dirty="0">
                <a:ea typeface="ＭＳ Ｐゴシック" panose="020B0600070205080204" pitchFamily="34" charset="-128"/>
              </a:rPr>
              <a:t>What is the problem?</a:t>
            </a:r>
          </a:p>
          <a:p>
            <a:r>
              <a:rPr lang="en-US" altLang="en-US" dirty="0">
                <a:ea typeface="ＭＳ Ｐゴシック" panose="020B0600070205080204" pitchFamily="34" charset="-128"/>
              </a:rPr>
              <a:t>Why is it hard?</a:t>
            </a:r>
          </a:p>
          <a:p>
            <a:r>
              <a:rPr lang="en-US" altLang="en-US" dirty="0">
                <a:ea typeface="ＭＳ Ｐゴシック" panose="020B0600070205080204" pitchFamily="34" charset="-128"/>
              </a:rPr>
              <a:t>How is it solved today?</a:t>
            </a:r>
          </a:p>
          <a:p>
            <a:r>
              <a:rPr lang="en-US" altLang="en-US" dirty="0">
                <a:ea typeface="ＭＳ Ｐゴシック" panose="020B0600070205080204" pitchFamily="34" charset="-128"/>
              </a:rPr>
              <a:t>What is the new technical idea?</a:t>
            </a:r>
          </a:p>
          <a:p>
            <a:r>
              <a:rPr lang="en-US" altLang="en-US" dirty="0">
                <a:ea typeface="ＭＳ Ｐゴシック" panose="020B0600070205080204" pitchFamily="34" charset="-128"/>
              </a:rPr>
              <a:t>Why can we succeed now?</a:t>
            </a:r>
          </a:p>
          <a:p>
            <a:r>
              <a:rPr lang="en-US" altLang="en-US" dirty="0">
                <a:ea typeface="ＭＳ Ｐゴシック" panose="020B0600070205080204" pitchFamily="34" charset="-128"/>
              </a:rPr>
              <a:t>What is the impact if successful?</a:t>
            </a:r>
          </a:p>
          <a:p>
            <a:r>
              <a:rPr lang="en-US" altLang="en-US" dirty="0">
                <a:ea typeface="ＭＳ Ｐゴシック" panose="020B0600070205080204" pitchFamily="34" charset="-128"/>
                <a:hlinkClick r:id="rId2"/>
              </a:rPr>
              <a:t>http://en.wikipedia.org/wiki/George_H._Heilmeier</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26</a:t>
            </a:fld>
            <a:endParaRPr lang="en-US" altLang="en-US" dirty="0"/>
          </a:p>
        </p:txBody>
      </p:sp>
    </p:spTree>
    <p:extLst>
      <p:ext uri="{BB962C8B-B14F-4D97-AF65-F5344CB8AC3E}">
        <p14:creationId xmlns:p14="http://schemas.microsoft.com/office/powerpoint/2010/main" val="1031758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Get Ideas?</a:t>
            </a:r>
          </a:p>
        </p:txBody>
      </p:sp>
      <p:sp>
        <p:nvSpPr>
          <p:cNvPr id="3" name="Content Placeholder 2"/>
          <p:cNvSpPr>
            <a:spLocks noGrp="1"/>
          </p:cNvSpPr>
          <p:nvPr>
            <p:ph idx="1"/>
          </p:nvPr>
        </p:nvSpPr>
        <p:spPr>
          <a:xfrm>
            <a:off x="433387" y="1295400"/>
            <a:ext cx="8229600" cy="4525963"/>
          </a:xfrm>
        </p:spPr>
        <p:txBody>
          <a:bodyPr>
            <a:noAutofit/>
          </a:bodyPr>
          <a:lstStyle/>
          <a:p>
            <a:r>
              <a:rPr lang="en-US" sz="2400" dirty="0"/>
              <a:t>Read a lot of papers; find focused problem areas to survey papers on</a:t>
            </a:r>
          </a:p>
          <a:p>
            <a:endParaRPr lang="en-US" sz="2400" dirty="0"/>
          </a:p>
          <a:p>
            <a:r>
              <a:rPr lang="en-US" sz="2400" dirty="0"/>
              <a:t>We will provide some ideas for projects</a:t>
            </a:r>
          </a:p>
          <a:p>
            <a:endParaRPr lang="en-US" sz="2400" dirty="0"/>
          </a:p>
          <a:p>
            <a:r>
              <a:rPr lang="en-US" sz="2400" dirty="0"/>
              <a:t>A good way of finding topics to survey or do projects on is:</a:t>
            </a:r>
          </a:p>
          <a:p>
            <a:pPr lvl="1"/>
            <a:r>
              <a:rPr lang="en-US" sz="2400" dirty="0">
                <a:ea typeface="ＭＳ Ｐゴシック" charset="0"/>
              </a:rPr>
              <a:t>Examining the provided project ideas and papers</a:t>
            </a:r>
          </a:p>
          <a:p>
            <a:pPr lvl="1"/>
            <a:r>
              <a:rPr lang="en-US" sz="2400" dirty="0">
                <a:ea typeface="ＭＳ Ｐゴシック" charset="0"/>
              </a:rPr>
              <a:t>Reading assigned papers in lectures and related/</a:t>
            </a:r>
            <a:r>
              <a:rPr lang="en-US" sz="2400" dirty="0" err="1">
                <a:ea typeface="ＭＳ Ｐゴシック" charset="0"/>
              </a:rPr>
              <a:t>followup</a:t>
            </a:r>
            <a:r>
              <a:rPr lang="en-US" sz="2400" dirty="0">
                <a:ea typeface="ＭＳ Ｐゴシック" charset="0"/>
              </a:rPr>
              <a:t> work</a:t>
            </a:r>
          </a:p>
          <a:p>
            <a:pPr lvl="1"/>
            <a:r>
              <a:rPr lang="en-US" sz="2400" dirty="0">
                <a:ea typeface="ＭＳ Ｐゴシック" charset="0"/>
              </a:rPr>
              <a:t>Examining papers from recent conferences (ISCA, MICRO, HPCA, ASPLOS, …, </a:t>
            </a:r>
            <a:r>
              <a:rPr lang="en-US" sz="2400" dirty="0" err="1">
                <a:ea typeface="ＭＳ Ｐゴシック" charset="0"/>
              </a:rPr>
              <a:t>SysML</a:t>
            </a:r>
            <a:r>
              <a:rPr lang="en-US" sz="2400" dirty="0">
                <a:ea typeface="ＭＳ Ｐゴシック" charset="0"/>
              </a:rPr>
              <a:t>)</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27</a:t>
            </a:fld>
            <a:endParaRPr lang="en-US" altLang="en-US" dirty="0"/>
          </a:p>
        </p:txBody>
      </p:sp>
    </p:spTree>
    <p:extLst>
      <p:ext uri="{BB962C8B-B14F-4D97-AF65-F5344CB8AC3E}">
        <p14:creationId xmlns:p14="http://schemas.microsoft.com/office/powerpoint/2010/main" val="2773497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D1F3-C3A0-4A5A-9667-EA606A37FE1C}"/>
              </a:ext>
            </a:extLst>
          </p:cNvPr>
          <p:cNvSpPr>
            <a:spLocks noGrp="1"/>
          </p:cNvSpPr>
          <p:nvPr>
            <p:ph type="title"/>
          </p:nvPr>
        </p:nvSpPr>
        <p:spPr/>
        <p:txBody>
          <a:bodyPr/>
          <a:lstStyle/>
          <a:p>
            <a:r>
              <a:rPr lang="en-US" dirty="0"/>
              <a:t>Project: Major Milestones</a:t>
            </a:r>
            <a:endParaRPr lang="en-CA" dirty="0"/>
          </a:p>
        </p:txBody>
      </p:sp>
      <p:sp>
        <p:nvSpPr>
          <p:cNvPr id="3" name="Content Placeholder 2">
            <a:extLst>
              <a:ext uri="{FF2B5EF4-FFF2-40B4-BE49-F238E27FC236}">
                <a16:creationId xmlns:a16="http://schemas.microsoft.com/office/drawing/2014/main" id="{6DB6030B-CD97-4148-BC2C-BF14630121F4}"/>
              </a:ext>
            </a:extLst>
          </p:cNvPr>
          <p:cNvSpPr>
            <a:spLocks noGrp="1"/>
          </p:cNvSpPr>
          <p:nvPr>
            <p:ph idx="1"/>
          </p:nvPr>
        </p:nvSpPr>
        <p:spPr/>
        <p:txBody>
          <a:bodyPr/>
          <a:lstStyle/>
          <a:p>
            <a:r>
              <a:rPr lang="en-CA" dirty="0"/>
              <a:t>Project Proposal (1–2 pages) - Oct. 1st</a:t>
            </a:r>
          </a:p>
          <a:p>
            <a:endParaRPr lang="en-CA" dirty="0"/>
          </a:p>
          <a:p>
            <a:r>
              <a:rPr lang="en-CA" dirty="0"/>
              <a:t>Progress Report (2–3 pages) - Nov. 5th</a:t>
            </a:r>
          </a:p>
          <a:p>
            <a:endParaRPr lang="en-CA" dirty="0"/>
          </a:p>
          <a:p>
            <a:r>
              <a:rPr lang="en-CA" dirty="0"/>
              <a:t>Poster Presentation - Dec. 3rd (tentative) </a:t>
            </a:r>
          </a:p>
          <a:p>
            <a:endParaRPr lang="en-CA" dirty="0"/>
          </a:p>
          <a:p>
            <a:r>
              <a:rPr lang="en-CA" dirty="0"/>
              <a:t>Project Report (6–8 pages) - Dec. 10th </a:t>
            </a:r>
          </a:p>
        </p:txBody>
      </p:sp>
      <p:sp>
        <p:nvSpPr>
          <p:cNvPr id="4" name="Slide Number Placeholder 3">
            <a:extLst>
              <a:ext uri="{FF2B5EF4-FFF2-40B4-BE49-F238E27FC236}">
                <a16:creationId xmlns:a16="http://schemas.microsoft.com/office/drawing/2014/main" id="{074C3DB3-A0F6-4A34-B3AB-DCD143B8933C}"/>
              </a:ext>
            </a:extLst>
          </p:cNvPr>
          <p:cNvSpPr>
            <a:spLocks noGrp="1"/>
          </p:cNvSpPr>
          <p:nvPr>
            <p:ph type="sldNum" sz="quarter" idx="12"/>
          </p:nvPr>
        </p:nvSpPr>
        <p:spPr/>
        <p:txBody>
          <a:bodyPr/>
          <a:lstStyle/>
          <a:p>
            <a:fld id="{323594FA-E141-4234-AE05-360401972BE7}" type="slidenum">
              <a:rPr lang="en-US" altLang="en-US" smtClean="0"/>
              <a:pPr/>
              <a:t>28</a:t>
            </a:fld>
            <a:endParaRPr lang="en-US" altLang="en-US" dirty="0"/>
          </a:p>
        </p:txBody>
      </p:sp>
    </p:spTree>
    <p:extLst>
      <p:ext uri="{BB962C8B-B14F-4D97-AF65-F5344CB8AC3E}">
        <p14:creationId xmlns:p14="http://schemas.microsoft.com/office/powerpoint/2010/main" val="2937598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a:t>
            </a:r>
          </a:p>
        </p:txBody>
      </p:sp>
      <p:sp>
        <p:nvSpPr>
          <p:cNvPr id="3" name="Content Placeholder 2"/>
          <p:cNvSpPr>
            <a:spLocks noGrp="1"/>
          </p:cNvSpPr>
          <p:nvPr>
            <p:ph idx="1"/>
          </p:nvPr>
        </p:nvSpPr>
        <p:spPr/>
        <p:txBody>
          <a:bodyPr/>
          <a:lstStyle/>
          <a:p>
            <a:r>
              <a:rPr lang="en-US" dirty="0"/>
              <a:t>After the project topic is selected, identify the key related works (1-3 papers)</a:t>
            </a:r>
          </a:p>
          <a:p>
            <a:endParaRPr lang="en-US" dirty="0"/>
          </a:p>
          <a:p>
            <a:r>
              <a:rPr lang="en-US" dirty="0"/>
              <a:t>Signup for the day to present your related work (25-30 minutes)</a:t>
            </a:r>
          </a:p>
          <a:p>
            <a:endParaRPr lang="en-US" dirty="0"/>
          </a:p>
          <a:p>
            <a:r>
              <a:rPr lang="en-US" dirty="0"/>
              <a:t>The exact schedule of the talks will be posted after project groups are formed</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29</a:t>
            </a:fld>
            <a:endParaRPr lang="en-US" altLang="en-US" dirty="0"/>
          </a:p>
        </p:txBody>
      </p:sp>
    </p:spTree>
    <p:extLst>
      <p:ext uri="{BB962C8B-B14F-4D97-AF65-F5344CB8AC3E}">
        <p14:creationId xmlns:p14="http://schemas.microsoft.com/office/powerpoint/2010/main" val="315794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09800"/>
            <a:ext cx="6477000" cy="1143000"/>
          </a:xfrm>
        </p:spPr>
        <p:txBody>
          <a:bodyPr/>
          <a:lstStyle/>
          <a:p>
            <a:r>
              <a:rPr lang="en-US" dirty="0"/>
              <a:t>Syllabus: Who Are We?</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a:t>
            </a:fld>
            <a:endParaRPr lang="en-US" altLang="en-US" dirty="0"/>
          </a:p>
        </p:txBody>
      </p:sp>
    </p:spTree>
    <p:extLst>
      <p:ext uri="{BB962C8B-B14F-4D97-AF65-F5344CB8AC3E}">
        <p14:creationId xmlns:p14="http://schemas.microsoft.com/office/powerpoint/2010/main" val="715085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What to Cover</a:t>
            </a:r>
          </a:p>
        </p:txBody>
      </p:sp>
      <p:sp>
        <p:nvSpPr>
          <p:cNvPr id="3" name="Content Placeholder 2"/>
          <p:cNvSpPr>
            <a:spLocks noGrp="1"/>
          </p:cNvSpPr>
          <p:nvPr>
            <p:ph idx="1"/>
          </p:nvPr>
        </p:nvSpPr>
        <p:spPr>
          <a:xfrm>
            <a:off x="381000" y="1295400"/>
            <a:ext cx="8229600" cy="4525963"/>
          </a:xfrm>
        </p:spPr>
        <p:txBody>
          <a:bodyPr>
            <a:normAutofit lnSpcReduction="10000"/>
          </a:bodyPr>
          <a:lstStyle/>
          <a:p>
            <a:r>
              <a:rPr lang="en-US" sz="2400" b="1" dirty="0"/>
              <a:t>Summary of the Work</a:t>
            </a:r>
          </a:p>
          <a:p>
            <a:pPr lvl="1"/>
            <a:r>
              <a:rPr lang="en-US" sz="2400" dirty="0"/>
              <a:t>Problem, key ideas or insights, detailed mechanisms, and results</a:t>
            </a:r>
          </a:p>
          <a:p>
            <a:r>
              <a:rPr lang="en-US" sz="2400" b="1" dirty="0"/>
              <a:t>Strengths and Weaknesses</a:t>
            </a:r>
          </a:p>
          <a:p>
            <a:pPr lvl="1"/>
            <a:r>
              <a:rPr lang="en-US" sz="2400" dirty="0"/>
              <a:t>Detailed discussion on both sides</a:t>
            </a:r>
          </a:p>
          <a:p>
            <a:r>
              <a:rPr lang="en-US" sz="2400" b="1" dirty="0"/>
              <a:t>Discussion</a:t>
            </a:r>
          </a:p>
          <a:p>
            <a:pPr lvl="1"/>
            <a:r>
              <a:rPr lang="en-US" sz="2400" dirty="0"/>
              <a:t>Future research directions</a:t>
            </a:r>
          </a:p>
          <a:p>
            <a:pPr lvl="1"/>
            <a:r>
              <a:rPr lang="en-US" sz="2400" dirty="0"/>
              <a:t>Alternative ways of solving the problem</a:t>
            </a:r>
          </a:p>
          <a:p>
            <a:pPr lvl="1"/>
            <a:r>
              <a:rPr lang="en-US" sz="2400" dirty="0"/>
              <a:t>Importance of the problem</a:t>
            </a:r>
          </a:p>
          <a:p>
            <a:pPr lvl="1"/>
            <a:r>
              <a:rPr lang="en-US" sz="2400" dirty="0"/>
              <a:t>Anything interesting about the research direction</a:t>
            </a:r>
          </a:p>
          <a:p>
            <a:pPr lvl="1"/>
            <a:r>
              <a:rPr lang="en-US" sz="2400" dirty="0"/>
              <a:t>What did you like? What did you not like?</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30</a:t>
            </a:fld>
            <a:endParaRPr lang="en-US" altLang="en-US" dirty="0"/>
          </a:p>
        </p:txBody>
      </p:sp>
    </p:spTree>
    <p:extLst>
      <p:ext uri="{BB962C8B-B14F-4D97-AF65-F5344CB8AC3E}">
        <p14:creationId xmlns:p14="http://schemas.microsoft.com/office/powerpoint/2010/main" val="3861786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Why Computer Architecture Matters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2020</a:t>
            </a:r>
            <a:endParaRPr lang="en-CA" dirty="0">
              <a:solidFill>
                <a:schemeClr val="tx1"/>
              </a:solidFill>
            </a:endParaRPr>
          </a:p>
        </p:txBody>
      </p:sp>
    </p:spTree>
    <p:extLst>
      <p:ext uri="{BB962C8B-B14F-4D97-AF65-F5344CB8AC3E}">
        <p14:creationId xmlns:p14="http://schemas.microsoft.com/office/powerpoint/2010/main" val="2593347768"/>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E6274D-23B7-8E4D-B11C-FBF76E93AA39}" type="slidenum">
              <a:rPr lang="en-US" smtClean="0"/>
              <a:t>32</a:t>
            </a:fld>
            <a:endParaRPr lang="en-US"/>
          </a:p>
        </p:txBody>
      </p:sp>
      <p:grpSp>
        <p:nvGrpSpPr>
          <p:cNvPr id="11" name="Group 10"/>
          <p:cNvGrpSpPr/>
          <p:nvPr/>
        </p:nvGrpSpPr>
        <p:grpSpPr>
          <a:xfrm>
            <a:off x="582477" y="4251487"/>
            <a:ext cx="7979046" cy="1639345"/>
            <a:chOff x="855632" y="4251487"/>
            <a:chExt cx="7979046" cy="1639345"/>
          </a:xfrm>
        </p:grpSpPr>
        <p:pic>
          <p:nvPicPr>
            <p:cNvPr id="5" name="Picture 4" descr="iphone5_ios7_large_verge_medium_landscape.jpg"/>
            <p:cNvPicPr>
              <a:picLocks noChangeAspect="1"/>
            </p:cNvPicPr>
            <p:nvPr/>
          </p:nvPicPr>
          <p:blipFill rotWithShape="1">
            <a:blip r:embed="rId3">
              <a:extLst>
                <a:ext uri="{28A0092B-C50C-407E-A947-70E740481C1C}">
                  <a14:useLocalDpi xmlns:a14="http://schemas.microsoft.com/office/drawing/2010/main" val="0"/>
                </a:ext>
              </a:extLst>
            </a:blip>
            <a:srcRect l="4277" t="6318" r="4636" b="6537"/>
            <a:stretch/>
          </p:blipFill>
          <p:spPr>
            <a:xfrm>
              <a:off x="855632" y="4251487"/>
              <a:ext cx="2458815" cy="1639345"/>
            </a:xfrm>
            <a:prstGeom prst="rect">
              <a:avLst/>
            </a:prstGeom>
          </p:spPr>
        </p:pic>
        <p:pic>
          <p:nvPicPr>
            <p:cNvPr id="7" name="Picture 6" descr="samsung-galaxy-gear-watch-3-863x576.jpg"/>
            <p:cNvPicPr>
              <a:picLocks noChangeAspect="1"/>
            </p:cNvPicPr>
            <p:nvPr/>
          </p:nvPicPr>
          <p:blipFill rotWithShape="1">
            <a:blip r:embed="rId4" cstate="print">
              <a:extLst>
                <a:ext uri="{28A0092B-C50C-407E-A947-70E740481C1C}">
                  <a14:useLocalDpi xmlns:a14="http://schemas.microsoft.com/office/drawing/2010/main" val="0"/>
                </a:ext>
              </a:extLst>
            </a:blip>
            <a:srcRect l="35459" t="6805" r="35090" b="5527"/>
            <a:stretch/>
          </p:blipFill>
          <p:spPr>
            <a:xfrm>
              <a:off x="3557625" y="4310652"/>
              <a:ext cx="765566" cy="1521015"/>
            </a:xfrm>
            <a:prstGeom prst="rect">
              <a:avLst/>
            </a:prstGeom>
          </p:spPr>
        </p:pic>
        <p:pic>
          <p:nvPicPr>
            <p:cNvPr id="8" name="Picture 7" descr="bing-logo.png"/>
            <p:cNvPicPr>
              <a:picLocks noChangeAspect="1"/>
            </p:cNvPicPr>
            <p:nvPr/>
          </p:nvPicPr>
          <p:blipFill rotWithShape="1">
            <a:blip r:embed="rId5">
              <a:extLst>
                <a:ext uri="{28A0092B-C50C-407E-A947-70E740481C1C}">
                  <a14:useLocalDpi xmlns:a14="http://schemas.microsoft.com/office/drawing/2010/main" val="0"/>
                </a:ext>
              </a:extLst>
            </a:blip>
            <a:srcRect l="9467" t="31561" r="6084" b="26127"/>
            <a:stretch/>
          </p:blipFill>
          <p:spPr>
            <a:xfrm>
              <a:off x="4701470" y="4571632"/>
              <a:ext cx="2712212" cy="999055"/>
            </a:xfrm>
            <a:prstGeom prst="rect">
              <a:avLst/>
            </a:prstGeom>
          </p:spPr>
        </p:pic>
        <p:pic>
          <p:nvPicPr>
            <p:cNvPr id="10" name="Picture 9" descr="google-maps.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60340" y="4483990"/>
              <a:ext cx="1174338" cy="1174338"/>
            </a:xfrm>
            <a:prstGeom prst="rect">
              <a:avLst/>
            </a:prstGeom>
          </p:spPr>
        </p:pic>
      </p:grpSp>
      <p:sp>
        <p:nvSpPr>
          <p:cNvPr id="9" name="Title 5"/>
          <p:cNvSpPr txBox="1">
            <a:spLocks/>
          </p:cNvSpPr>
          <p:nvPr/>
        </p:nvSpPr>
        <p:spPr>
          <a:xfrm>
            <a:off x="722313" y="1331176"/>
            <a:ext cx="8030368" cy="211041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800" dirty="0"/>
              <a:t>What has made computing pervasive?</a:t>
            </a:r>
          </a:p>
          <a:p>
            <a:pPr algn="ctr"/>
            <a:r>
              <a:rPr lang="en-US" sz="4800" dirty="0"/>
              <a:t> </a:t>
            </a:r>
          </a:p>
          <a:p>
            <a:pPr algn="ctr"/>
            <a:r>
              <a:rPr lang="en-US" sz="4800" dirty="0"/>
              <a:t>What is the backbone of computing industry?</a:t>
            </a:r>
            <a:endParaRPr lang="en-US" dirty="0"/>
          </a:p>
        </p:txBody>
      </p:sp>
    </p:spTree>
    <p:extLst>
      <p:ext uri="{BB962C8B-B14F-4D97-AF65-F5344CB8AC3E}">
        <p14:creationId xmlns:p14="http://schemas.microsoft.com/office/powerpoint/2010/main" val="3448024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E6274D-23B7-8E4D-B11C-FBF76E93AA39}" type="slidenum">
              <a:rPr lang="en-US" smtClean="0"/>
              <a:t>33</a:t>
            </a:fld>
            <a:endParaRPr lang="en-US"/>
          </a:p>
        </p:txBody>
      </p:sp>
      <p:pic>
        <p:nvPicPr>
          <p:cNvPr id="5" name="Picture 4" descr="10147445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13" y="2711222"/>
            <a:ext cx="3802679" cy="2765269"/>
          </a:xfrm>
          <a:prstGeom prst="rect">
            <a:avLst/>
          </a:prstGeom>
        </p:spPr>
      </p:pic>
      <p:sp>
        <p:nvSpPr>
          <p:cNvPr id="8" name="Title 5"/>
          <p:cNvSpPr txBox="1">
            <a:spLocks/>
          </p:cNvSpPr>
          <p:nvPr/>
        </p:nvSpPr>
        <p:spPr>
          <a:xfrm>
            <a:off x="4737497" y="1331176"/>
            <a:ext cx="4015184" cy="2110411"/>
          </a:xfrm>
          <a:prstGeom prst="rect">
            <a:avLst/>
          </a:prstGeom>
        </p:spPr>
        <p:txBody>
          <a:bodyPr vert="horz" lIns="91440" tIns="45720" rIns="91440" bIns="45720" rtlCol="0" anchor="t">
            <a:normAutofit/>
          </a:bodyPr>
          <a:lstStyle>
            <a:lvl1pPr algn="l" defTabSz="4572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dirty="0"/>
              <a:t>Networking</a:t>
            </a:r>
          </a:p>
        </p:txBody>
      </p:sp>
      <p:pic>
        <p:nvPicPr>
          <p:cNvPr id="7" name="Picture 6" descr="125375768818_networ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221" y="2826912"/>
            <a:ext cx="3227883" cy="2533888"/>
          </a:xfrm>
          <a:prstGeom prst="rect">
            <a:avLst/>
          </a:prstGeom>
        </p:spPr>
      </p:pic>
      <p:sp>
        <p:nvSpPr>
          <p:cNvPr id="9" name="Title 5"/>
          <p:cNvSpPr txBox="1">
            <a:spLocks/>
          </p:cNvSpPr>
          <p:nvPr/>
        </p:nvSpPr>
        <p:spPr>
          <a:xfrm>
            <a:off x="570951" y="1327590"/>
            <a:ext cx="4015184" cy="2110411"/>
          </a:xfrm>
          <a:prstGeom prst="rect">
            <a:avLst/>
          </a:prstGeom>
        </p:spPr>
        <p:txBody>
          <a:bodyPr vert="horz" lIns="91440" tIns="45720" rIns="91440" bIns="45720" rtlCol="0" anchor="t">
            <a:normAutofit/>
          </a:bodyPr>
          <a:lstStyle>
            <a:lvl1pPr algn="l" defTabSz="4572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dirty="0">
                <a:solidFill>
                  <a:srgbClr val="0033CC"/>
                </a:solidFill>
              </a:rPr>
              <a:t>Programmability</a:t>
            </a:r>
          </a:p>
        </p:txBody>
      </p:sp>
    </p:spTree>
    <p:extLst>
      <p:ext uri="{BB962C8B-B14F-4D97-AF65-F5344CB8AC3E}">
        <p14:creationId xmlns:p14="http://schemas.microsoft.com/office/powerpoint/2010/main" val="1980617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3E6274D-23B7-8E4D-B11C-FBF76E93AA39}" type="slidenum">
              <a:rPr lang="en-US" smtClean="0"/>
              <a:t>34</a:t>
            </a:fld>
            <a:endParaRPr lang="en-US"/>
          </a:p>
        </p:txBody>
      </p:sp>
      <p:pic>
        <p:nvPicPr>
          <p:cNvPr id="8" name="Picture 7" descr="Von_Neumann_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289" y="2885555"/>
            <a:ext cx="5119423" cy="3470795"/>
          </a:xfrm>
          <a:prstGeom prst="rect">
            <a:avLst/>
          </a:prstGeom>
        </p:spPr>
      </p:pic>
      <p:sp>
        <p:nvSpPr>
          <p:cNvPr id="2" name="TextBox 1"/>
          <p:cNvSpPr txBox="1"/>
          <p:nvPr/>
        </p:nvSpPr>
        <p:spPr>
          <a:xfrm>
            <a:off x="480702" y="1371600"/>
            <a:ext cx="8686799" cy="707886"/>
          </a:xfrm>
          <a:prstGeom prst="rect">
            <a:avLst/>
          </a:prstGeom>
          <a:noFill/>
        </p:spPr>
        <p:txBody>
          <a:bodyPr wrap="square" rtlCol="0">
            <a:spAutoFit/>
          </a:bodyPr>
          <a:lstStyle/>
          <a:p>
            <a:r>
              <a:rPr lang="en-US" dirty="0"/>
              <a:t> </a:t>
            </a:r>
            <a:r>
              <a:rPr lang="en-US" sz="4000" dirty="0">
                <a:latin typeface="+mj-lt"/>
              </a:rPr>
              <a:t>What makes computers programmable?</a:t>
            </a:r>
          </a:p>
        </p:txBody>
      </p:sp>
    </p:spTree>
    <p:extLst>
      <p:ext uri="{BB962C8B-B14F-4D97-AF65-F5344CB8AC3E}">
        <p14:creationId xmlns:p14="http://schemas.microsoft.com/office/powerpoint/2010/main" val="1425977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von Neumann architecture</a:t>
            </a:r>
            <a:br>
              <a:rPr lang="en-US" dirty="0"/>
            </a:br>
            <a:r>
              <a:rPr lang="en-US" sz="2800" dirty="0"/>
              <a:t>General-purpose processors</a:t>
            </a:r>
          </a:p>
        </p:txBody>
      </p:sp>
      <p:sp>
        <p:nvSpPr>
          <p:cNvPr id="3" name="Content Placeholder 2"/>
          <p:cNvSpPr>
            <a:spLocks noGrp="1"/>
          </p:cNvSpPr>
          <p:nvPr>
            <p:ph idx="1"/>
          </p:nvPr>
        </p:nvSpPr>
        <p:spPr/>
        <p:txBody>
          <a:bodyPr>
            <a:normAutofit lnSpcReduction="10000"/>
          </a:bodyPr>
          <a:lstStyle/>
          <a:p>
            <a:r>
              <a:rPr lang="en-US" dirty="0"/>
              <a:t>Components </a:t>
            </a:r>
          </a:p>
          <a:p>
            <a:pPr lvl="1"/>
            <a:r>
              <a:rPr lang="en-US" dirty="0"/>
              <a:t>Memory (RAM)</a:t>
            </a:r>
          </a:p>
          <a:p>
            <a:pPr lvl="1"/>
            <a:r>
              <a:rPr lang="en-US" dirty="0"/>
              <a:t>Central processing </a:t>
            </a:r>
          </a:p>
          <a:p>
            <a:pPr marL="457200" lvl="1" indent="0">
              <a:buNone/>
            </a:pPr>
            <a:r>
              <a:rPr lang="en-US" dirty="0"/>
              <a:t>unit (CPU)</a:t>
            </a:r>
          </a:p>
          <a:p>
            <a:pPr lvl="2"/>
            <a:r>
              <a:rPr lang="en-US" dirty="0"/>
              <a:t>Control unit</a:t>
            </a:r>
          </a:p>
          <a:p>
            <a:pPr lvl="2"/>
            <a:r>
              <a:rPr lang="en-US" dirty="0"/>
              <a:t>Arithmetic logic unit (ALU)</a:t>
            </a:r>
          </a:p>
          <a:p>
            <a:pPr lvl="1"/>
            <a:r>
              <a:rPr lang="en-US" dirty="0"/>
              <a:t>Input/output system</a:t>
            </a:r>
          </a:p>
          <a:p>
            <a:r>
              <a:rPr lang="en-US" dirty="0"/>
              <a:t>Memory stores program and data</a:t>
            </a:r>
          </a:p>
          <a:p>
            <a:r>
              <a:rPr lang="en-US" dirty="0"/>
              <a:t>Program instructions execute sequentially</a:t>
            </a:r>
          </a:p>
        </p:txBody>
      </p:sp>
      <p:sp>
        <p:nvSpPr>
          <p:cNvPr id="4" name="Slide Number Placeholder 3"/>
          <p:cNvSpPr>
            <a:spLocks noGrp="1"/>
          </p:cNvSpPr>
          <p:nvPr>
            <p:ph type="sldNum" sz="quarter" idx="12"/>
          </p:nvPr>
        </p:nvSpPr>
        <p:spPr/>
        <p:txBody>
          <a:bodyPr/>
          <a:lstStyle/>
          <a:p>
            <a:fld id="{43E6274D-23B7-8E4D-B11C-FBF76E93AA39}" type="slidenum">
              <a:rPr lang="en-US" smtClean="0"/>
              <a:t>35</a:t>
            </a:fld>
            <a:endParaRPr lang="en-US"/>
          </a:p>
        </p:txBody>
      </p:sp>
      <p:pic>
        <p:nvPicPr>
          <p:cNvPr id="6" name="Picture 5" descr="1020px-Von_Neumann_Architecture.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018" y="1342101"/>
            <a:ext cx="4394622" cy="2541987"/>
          </a:xfrm>
          <a:prstGeom prst="rect">
            <a:avLst/>
          </a:prstGeom>
        </p:spPr>
      </p:pic>
    </p:spTree>
    <p:extLst>
      <p:ext uri="{BB962C8B-B14F-4D97-AF65-F5344CB8AC3E}">
        <p14:creationId xmlns:p14="http://schemas.microsoft.com/office/powerpoint/2010/main" val="2021820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Programmability versus Efficiency</a:t>
            </a:r>
          </a:p>
        </p:txBody>
      </p:sp>
      <p:pic>
        <p:nvPicPr>
          <p:cNvPr id="5" name="Content Placeholder 4"/>
          <p:cNvPicPr>
            <a:picLocks noGrp="1" noChangeAspect="1"/>
          </p:cNvPicPr>
          <p:nvPr>
            <p:ph idx="1"/>
          </p:nvPr>
        </p:nvPicPr>
        <p:blipFill>
          <a:blip r:embed="rId2"/>
          <a:srcRect t="-14570" b="-14570"/>
          <a:stretch>
            <a:fillRect/>
          </a:stretch>
        </p:blipFill>
        <p:spPr>
          <a:xfrm>
            <a:off x="457200" y="1569233"/>
            <a:ext cx="8229600" cy="4062056"/>
          </a:xfrm>
        </p:spPr>
      </p:pic>
      <p:sp>
        <p:nvSpPr>
          <p:cNvPr id="4" name="Slide Number Placeholder 3"/>
          <p:cNvSpPr>
            <a:spLocks noGrp="1"/>
          </p:cNvSpPr>
          <p:nvPr>
            <p:ph type="sldNum" sz="quarter" idx="12"/>
          </p:nvPr>
        </p:nvSpPr>
        <p:spPr/>
        <p:txBody>
          <a:bodyPr/>
          <a:lstStyle/>
          <a:p>
            <a:fld id="{43E6274D-23B7-8E4D-B11C-FBF76E93AA39}" type="slidenum">
              <a:rPr lang="en-US" smtClean="0"/>
              <a:t>36</a:t>
            </a:fld>
            <a:endParaRPr lang="en-US"/>
          </a:p>
        </p:txBody>
      </p:sp>
    </p:spTree>
    <p:extLst>
      <p:ext uri="{BB962C8B-B14F-4D97-AF65-F5344CB8AC3E}">
        <p14:creationId xmlns:p14="http://schemas.microsoft.com/office/powerpoint/2010/main" val="2593693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Programmability versus Efficiency</a:t>
            </a:r>
          </a:p>
        </p:txBody>
      </p:sp>
      <p:sp>
        <p:nvSpPr>
          <p:cNvPr id="2" name="Slide Number Placeholder 1"/>
          <p:cNvSpPr>
            <a:spLocks noGrp="1"/>
          </p:cNvSpPr>
          <p:nvPr>
            <p:ph type="sldNum" sz="quarter" idx="12"/>
          </p:nvPr>
        </p:nvSpPr>
        <p:spPr/>
        <p:txBody>
          <a:bodyPr/>
          <a:lstStyle/>
          <a:p>
            <a:fld id="{43E6274D-23B7-8E4D-B11C-FBF76E93AA39}" type="slidenum">
              <a:rPr lang="en-US" smtClean="0"/>
              <a:t>37</a:t>
            </a:fld>
            <a:endParaRPr lang="en-US"/>
          </a:p>
        </p:txBody>
      </p:sp>
      <p:grpSp>
        <p:nvGrpSpPr>
          <p:cNvPr id="4" name="Group 3"/>
          <p:cNvGrpSpPr/>
          <p:nvPr/>
        </p:nvGrpSpPr>
        <p:grpSpPr>
          <a:xfrm>
            <a:off x="1466771" y="2030397"/>
            <a:ext cx="6210459" cy="3751990"/>
            <a:chOff x="1642525" y="2603500"/>
            <a:chExt cx="6210459" cy="3751990"/>
          </a:xfrm>
        </p:grpSpPr>
        <p:cxnSp>
          <p:nvCxnSpPr>
            <p:cNvPr id="13" name="Straight Connector 12"/>
            <p:cNvCxnSpPr/>
            <p:nvPr/>
          </p:nvCxnSpPr>
          <p:spPr>
            <a:xfrm flipH="1" flipV="1">
              <a:off x="2073413" y="2641600"/>
              <a:ext cx="18038" cy="3283003"/>
            </a:xfrm>
            <a:prstGeom prst="line">
              <a:avLst/>
            </a:prstGeom>
            <a:ln w="38100" cmpd="sng">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091451" y="5918546"/>
              <a:ext cx="5761533" cy="2"/>
            </a:xfrm>
            <a:prstGeom prst="line">
              <a:avLst/>
            </a:prstGeom>
            <a:ln w="38100" cmpd="sng">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050316" y="5924603"/>
              <a:ext cx="1274708" cy="430887"/>
            </a:xfrm>
            <a:prstGeom prst="rect">
              <a:avLst/>
            </a:prstGeom>
            <a:noFill/>
          </p:spPr>
          <p:txBody>
            <a:bodyPr wrap="none" rtlCol="0">
              <a:spAutoFit/>
            </a:bodyPr>
            <a:lstStyle/>
            <a:p>
              <a:r>
                <a:rPr lang="en-US" sz="2200" dirty="0"/>
                <a:t>Efficiency</a:t>
              </a:r>
            </a:p>
          </p:txBody>
        </p:sp>
        <p:sp>
          <p:nvSpPr>
            <p:cNvPr id="21" name="TextBox 20"/>
            <p:cNvSpPr txBox="1"/>
            <p:nvPr/>
          </p:nvSpPr>
          <p:spPr>
            <a:xfrm rot="16200000">
              <a:off x="810246" y="4104390"/>
              <a:ext cx="2095445" cy="430887"/>
            </a:xfrm>
            <a:prstGeom prst="rect">
              <a:avLst/>
            </a:prstGeom>
            <a:noFill/>
          </p:spPr>
          <p:txBody>
            <a:bodyPr wrap="none" rtlCol="0">
              <a:spAutoFit/>
            </a:bodyPr>
            <a:lstStyle/>
            <a:p>
              <a:r>
                <a:rPr lang="en-US" sz="2200" dirty="0"/>
                <a:t>Programmability</a:t>
              </a:r>
            </a:p>
          </p:txBody>
        </p:sp>
        <p:pic>
          <p:nvPicPr>
            <p:cNvPr id="35" name="Picture 34"/>
            <p:cNvPicPr>
              <a:picLocks noChangeAspect="1"/>
            </p:cNvPicPr>
            <p:nvPr/>
          </p:nvPicPr>
          <p:blipFill>
            <a:blip r:embed="rId3"/>
            <a:stretch>
              <a:fillRect/>
            </a:stretch>
          </p:blipFill>
          <p:spPr>
            <a:xfrm>
              <a:off x="2399444" y="2641600"/>
              <a:ext cx="4800600" cy="3198178"/>
            </a:xfrm>
            <a:prstGeom prst="rect">
              <a:avLst/>
            </a:prstGeom>
          </p:spPr>
        </p:pic>
        <p:sp>
          <p:nvSpPr>
            <p:cNvPr id="36" name="TextBox 35"/>
            <p:cNvSpPr txBox="1"/>
            <p:nvPr/>
          </p:nvSpPr>
          <p:spPr>
            <a:xfrm>
              <a:off x="2495122" y="2603500"/>
              <a:ext cx="2826415" cy="369332"/>
            </a:xfrm>
            <a:prstGeom prst="rect">
              <a:avLst/>
            </a:prstGeom>
            <a:noFill/>
          </p:spPr>
          <p:txBody>
            <a:bodyPr wrap="none" rtlCol="0">
              <a:spAutoFit/>
            </a:bodyPr>
            <a:lstStyle/>
            <a:p>
              <a:r>
                <a:rPr lang="en-US" dirty="0"/>
                <a:t>General-Purpose Processors</a:t>
              </a:r>
            </a:p>
          </p:txBody>
        </p:sp>
        <p:sp>
          <p:nvSpPr>
            <p:cNvPr id="37" name="TextBox 36"/>
            <p:cNvSpPr txBox="1"/>
            <p:nvPr/>
          </p:nvSpPr>
          <p:spPr>
            <a:xfrm>
              <a:off x="4687670" y="5222630"/>
              <a:ext cx="779443" cy="369332"/>
            </a:xfrm>
            <a:prstGeom prst="rect">
              <a:avLst/>
            </a:prstGeom>
            <a:noFill/>
          </p:spPr>
          <p:txBody>
            <a:bodyPr wrap="none" rtlCol="0">
              <a:spAutoFit/>
            </a:bodyPr>
            <a:lstStyle/>
            <a:p>
              <a:r>
                <a:rPr lang="en-US" dirty="0"/>
                <a:t>FPGAs</a:t>
              </a:r>
            </a:p>
          </p:txBody>
        </p:sp>
        <p:sp>
          <p:nvSpPr>
            <p:cNvPr id="38" name="TextBox 37"/>
            <p:cNvSpPr txBox="1"/>
            <p:nvPr/>
          </p:nvSpPr>
          <p:spPr>
            <a:xfrm>
              <a:off x="6967552" y="5470446"/>
              <a:ext cx="697627" cy="369332"/>
            </a:xfrm>
            <a:prstGeom prst="rect">
              <a:avLst/>
            </a:prstGeom>
            <a:noFill/>
          </p:spPr>
          <p:txBody>
            <a:bodyPr wrap="none" rtlCol="0">
              <a:spAutoFit/>
            </a:bodyPr>
            <a:lstStyle/>
            <a:p>
              <a:r>
                <a:rPr lang="en-US" dirty="0"/>
                <a:t>ASICs</a:t>
              </a:r>
            </a:p>
          </p:txBody>
        </p:sp>
        <p:sp>
          <p:nvSpPr>
            <p:cNvPr id="40" name="TextBox 39"/>
            <p:cNvSpPr txBox="1"/>
            <p:nvPr/>
          </p:nvSpPr>
          <p:spPr>
            <a:xfrm>
              <a:off x="3154126" y="4737096"/>
              <a:ext cx="687921" cy="369332"/>
            </a:xfrm>
            <a:prstGeom prst="rect">
              <a:avLst/>
            </a:prstGeom>
            <a:noFill/>
          </p:spPr>
          <p:txBody>
            <a:bodyPr wrap="none" rtlCol="0">
              <a:spAutoFit/>
            </a:bodyPr>
            <a:lstStyle/>
            <a:p>
              <a:r>
                <a:rPr lang="en-US" dirty="0"/>
                <a:t>GPUs</a:t>
              </a:r>
            </a:p>
          </p:txBody>
        </p:sp>
        <p:sp>
          <p:nvSpPr>
            <p:cNvPr id="41" name="TextBox 40"/>
            <p:cNvSpPr txBox="1"/>
            <p:nvPr/>
          </p:nvSpPr>
          <p:spPr>
            <a:xfrm>
              <a:off x="2672922" y="3795597"/>
              <a:ext cx="1236236" cy="369332"/>
            </a:xfrm>
            <a:prstGeom prst="rect">
              <a:avLst/>
            </a:prstGeom>
            <a:noFill/>
          </p:spPr>
          <p:txBody>
            <a:bodyPr wrap="none" rtlCol="0">
              <a:spAutoFit/>
            </a:bodyPr>
            <a:lstStyle/>
            <a:p>
              <a:r>
                <a:rPr lang="en-US" dirty="0"/>
                <a:t>SIMD Units</a:t>
              </a:r>
            </a:p>
          </p:txBody>
        </p:sp>
      </p:grpSp>
    </p:spTree>
    <p:extLst>
      <p:ext uri="{BB962C8B-B14F-4D97-AF65-F5344CB8AC3E}">
        <p14:creationId xmlns:p14="http://schemas.microsoft.com/office/powerpoint/2010/main" val="2060795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1331176"/>
            <a:ext cx="7772400" cy="2110411"/>
          </a:xfrm>
        </p:spPr>
        <p:txBody>
          <a:bodyPr>
            <a:normAutofit fontScale="90000"/>
          </a:bodyPr>
          <a:lstStyle/>
          <a:p>
            <a:pPr algn="ctr"/>
            <a:r>
              <a:rPr lang="en-US" dirty="0"/>
              <a:t>What is the difference between the computing industry and the paper towel industry?</a:t>
            </a:r>
            <a:br>
              <a:rPr lang="en-US" dirty="0"/>
            </a:br>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38</a:t>
            </a:fld>
            <a:endParaRPr lang="en-US"/>
          </a:p>
        </p:txBody>
      </p:sp>
      <p:pic>
        <p:nvPicPr>
          <p:cNvPr id="3" name="Picture 2" descr="paper-towels-roll-hi.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8593" y="4003614"/>
            <a:ext cx="2352325" cy="1474123"/>
          </a:xfrm>
          <a:prstGeom prst="rect">
            <a:avLst/>
          </a:prstGeom>
        </p:spPr>
      </p:pic>
      <p:pic>
        <p:nvPicPr>
          <p:cNvPr id="8194" name="Picture 2" descr="Image result for surface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3" y="3441587"/>
            <a:ext cx="4306887" cy="242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047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nsor processing unit - Wikipedia">
            <a:extLst>
              <a:ext uri="{FF2B5EF4-FFF2-40B4-BE49-F238E27FC236}">
                <a16:creationId xmlns:a16="http://schemas.microsoft.com/office/drawing/2014/main" id="{D4E8A8D3-BB01-4EA2-BA74-78200D1FEC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8046" y="4227125"/>
            <a:ext cx="1245594" cy="88835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surface bo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9181" y="3966063"/>
            <a:ext cx="2507514" cy="14104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3E6274D-23B7-8E4D-B11C-FBF76E93AA39}" type="slidenum">
              <a:rPr lang="en-US" smtClean="0"/>
              <a:t>39</a:t>
            </a:fld>
            <a:endParaRPr lang="en-US" dirty="0"/>
          </a:p>
        </p:txBody>
      </p:sp>
      <p:sp>
        <p:nvSpPr>
          <p:cNvPr id="29" name="TextBox 28"/>
          <p:cNvSpPr txBox="1"/>
          <p:nvPr/>
        </p:nvSpPr>
        <p:spPr>
          <a:xfrm>
            <a:off x="2155313" y="5724059"/>
            <a:ext cx="4833374" cy="584776"/>
          </a:xfrm>
          <a:prstGeom prst="rect">
            <a:avLst/>
          </a:prstGeom>
          <a:noFill/>
        </p:spPr>
        <p:txBody>
          <a:bodyPr wrap="none" rtlCol="0">
            <a:spAutoFit/>
          </a:bodyPr>
          <a:lstStyle/>
          <a:p>
            <a:pPr algn="ctr"/>
            <a:r>
              <a:rPr lang="en-US" sz="3200" dirty="0"/>
              <a:t>Industry of new possibilities</a:t>
            </a:r>
          </a:p>
        </p:txBody>
      </p:sp>
      <p:sp>
        <p:nvSpPr>
          <p:cNvPr id="30" name="TextBox 29"/>
          <p:cNvSpPr txBox="1"/>
          <p:nvPr/>
        </p:nvSpPr>
        <p:spPr>
          <a:xfrm>
            <a:off x="2469401" y="454667"/>
            <a:ext cx="4205198" cy="584776"/>
          </a:xfrm>
          <a:prstGeom prst="rect">
            <a:avLst/>
          </a:prstGeom>
          <a:noFill/>
        </p:spPr>
        <p:txBody>
          <a:bodyPr wrap="none" rtlCol="0">
            <a:spAutoFit/>
          </a:bodyPr>
          <a:lstStyle/>
          <a:p>
            <a:pPr algn="ctr"/>
            <a:r>
              <a:rPr lang="en-US" sz="3200" dirty="0"/>
              <a:t>Industry of replacement</a:t>
            </a:r>
          </a:p>
        </p:txBody>
      </p:sp>
      <p:grpSp>
        <p:nvGrpSpPr>
          <p:cNvPr id="16" name="Group 15"/>
          <p:cNvGrpSpPr/>
          <p:nvPr/>
        </p:nvGrpSpPr>
        <p:grpSpPr>
          <a:xfrm>
            <a:off x="228600" y="1614594"/>
            <a:ext cx="8299433" cy="3604237"/>
            <a:chOff x="853485" y="1610409"/>
            <a:chExt cx="8064444" cy="3604237"/>
          </a:xfrm>
        </p:grpSpPr>
        <p:sp>
          <p:nvSpPr>
            <p:cNvPr id="5" name="Pentagon 4"/>
            <p:cNvSpPr/>
            <p:nvPr/>
          </p:nvSpPr>
          <p:spPr>
            <a:xfrm>
              <a:off x="881506" y="3035663"/>
              <a:ext cx="8036423" cy="513080"/>
            </a:xfrm>
            <a:prstGeom prst="homePlate">
              <a:avLst/>
            </a:prstGeom>
            <a:gradFill flip="none" rotWithShape="1">
              <a:gsLst>
                <a:gs pos="0">
                  <a:schemeClr val="bg1"/>
                </a:gs>
                <a:gs pos="100000">
                  <a:schemeClr val="accent1">
                    <a:alpha val="15000"/>
                  </a:schemeClr>
                </a:gs>
              </a:gsLst>
              <a:lin ang="0" scaled="1"/>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sp>
          <p:nvSpPr>
            <p:cNvPr id="6" name="TextBox 5"/>
            <p:cNvSpPr txBox="1"/>
            <p:nvPr/>
          </p:nvSpPr>
          <p:spPr>
            <a:xfrm>
              <a:off x="864827" y="3055950"/>
              <a:ext cx="808635" cy="461665"/>
            </a:xfrm>
            <a:prstGeom prst="rect">
              <a:avLst/>
            </a:prstGeom>
            <a:noFill/>
          </p:spPr>
          <p:txBody>
            <a:bodyPr wrap="none" rtlCol="0">
              <a:spAutoFit/>
            </a:bodyPr>
            <a:lstStyle/>
            <a:p>
              <a:pPr algn="ctr"/>
              <a:r>
                <a:rPr lang="en-US" sz="2400" dirty="0"/>
                <a:t>1971</a:t>
              </a:r>
            </a:p>
          </p:txBody>
        </p:sp>
        <p:sp>
          <p:nvSpPr>
            <p:cNvPr id="7" name="TextBox 6"/>
            <p:cNvSpPr txBox="1"/>
            <p:nvPr/>
          </p:nvSpPr>
          <p:spPr>
            <a:xfrm>
              <a:off x="7678538" y="3063074"/>
              <a:ext cx="797831" cy="461665"/>
            </a:xfrm>
            <a:prstGeom prst="rect">
              <a:avLst/>
            </a:prstGeom>
            <a:noFill/>
          </p:spPr>
          <p:txBody>
            <a:bodyPr wrap="none" rtlCol="0">
              <a:spAutoFit/>
            </a:bodyPr>
            <a:lstStyle/>
            <a:p>
              <a:pPr algn="ctr"/>
              <a:r>
                <a:rPr lang="en-US" sz="2400" dirty="0"/>
                <a:t>2020</a:t>
              </a:r>
            </a:p>
          </p:txBody>
        </p:sp>
        <p:pic>
          <p:nvPicPr>
            <p:cNvPr id="13" name="Picture 12" descr="Datapoint2200img.jpg"/>
            <p:cNvPicPr>
              <a:picLocks noChangeAspect="1"/>
            </p:cNvPicPr>
            <p:nvPr/>
          </p:nvPicPr>
          <p:blipFill rotWithShape="1">
            <a:blip r:embed="rId5">
              <a:extLst>
                <a:ext uri="{28A0092B-C50C-407E-A947-70E740481C1C}">
                  <a14:useLocalDpi xmlns:a14="http://schemas.microsoft.com/office/drawing/2010/main" val="0"/>
                </a:ext>
              </a:extLst>
            </a:blip>
            <a:srcRect l="1980" t="2597" r="1778" b="6528"/>
            <a:stretch/>
          </p:blipFill>
          <p:spPr>
            <a:xfrm>
              <a:off x="881507" y="4058844"/>
              <a:ext cx="1638503" cy="1155802"/>
            </a:xfrm>
            <a:prstGeom prst="rect">
              <a:avLst/>
            </a:prstGeom>
          </p:spPr>
        </p:pic>
        <p:pic>
          <p:nvPicPr>
            <p:cNvPr id="22" name="Picture 21" descr="IBM_PC_5150.jpg"/>
            <p:cNvPicPr>
              <a:picLocks noChangeAspect="1"/>
            </p:cNvPicPr>
            <p:nvPr/>
          </p:nvPicPr>
          <p:blipFill rotWithShape="1">
            <a:blip r:embed="rId6" cstate="print">
              <a:extLst>
                <a:ext uri="{28A0092B-C50C-407E-A947-70E740481C1C}">
                  <a14:useLocalDpi xmlns:a14="http://schemas.microsoft.com/office/drawing/2010/main" val="0"/>
                </a:ext>
              </a:extLst>
            </a:blip>
            <a:srcRect l="2894" t="2001" r="2929" b="2066"/>
            <a:stretch/>
          </p:blipFill>
          <p:spPr>
            <a:xfrm>
              <a:off x="2611608" y="4058844"/>
              <a:ext cx="1602694" cy="1155802"/>
            </a:xfrm>
            <a:prstGeom prst="rect">
              <a:avLst/>
            </a:prstGeom>
          </p:spPr>
        </p:pic>
        <p:pic>
          <p:nvPicPr>
            <p:cNvPr id="23" name="Picture 22" descr="dell-dimension-3000_v3.jpg"/>
            <p:cNvPicPr>
              <a:picLocks noChangeAspect="1"/>
            </p:cNvPicPr>
            <p:nvPr/>
          </p:nvPicPr>
          <p:blipFill rotWithShape="1">
            <a:blip r:embed="rId7" cstate="print">
              <a:extLst>
                <a:ext uri="{28A0092B-C50C-407E-A947-70E740481C1C}">
                  <a14:useLocalDpi xmlns:a14="http://schemas.microsoft.com/office/drawing/2010/main" val="0"/>
                </a:ext>
              </a:extLst>
            </a:blip>
            <a:srcRect l="2984" t="462" r="4069" b="4708"/>
            <a:stretch/>
          </p:blipFill>
          <p:spPr>
            <a:xfrm>
              <a:off x="4356255" y="4058844"/>
              <a:ext cx="1507970" cy="1155802"/>
            </a:xfrm>
            <a:prstGeom prst="rect">
              <a:avLst/>
            </a:prstGeom>
          </p:spPr>
        </p:pic>
        <p:pic>
          <p:nvPicPr>
            <p:cNvPr id="8" name="Picture 7" descr="paper-towels-roll-hi.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3485" y="1610409"/>
              <a:ext cx="1461452" cy="915843"/>
            </a:xfrm>
            <a:prstGeom prst="rect">
              <a:avLst/>
            </a:prstGeom>
          </p:spPr>
        </p:pic>
        <p:pic>
          <p:nvPicPr>
            <p:cNvPr id="20" name="Picture 19" descr="paper-towels-roll-hi.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64808" y="1610409"/>
              <a:ext cx="1461452" cy="915843"/>
            </a:xfrm>
            <a:prstGeom prst="rect">
              <a:avLst/>
            </a:prstGeom>
          </p:spPr>
        </p:pic>
        <p:pic>
          <p:nvPicPr>
            <p:cNvPr id="21" name="Picture 20" descr="paper-towels-roll-hi.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76131" y="1610409"/>
              <a:ext cx="1461452" cy="915843"/>
            </a:xfrm>
            <a:prstGeom prst="rect">
              <a:avLst/>
            </a:prstGeom>
          </p:spPr>
        </p:pic>
        <p:pic>
          <p:nvPicPr>
            <p:cNvPr id="26" name="Picture 25" descr="paper-towels-roll-hi.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87454" y="1610409"/>
              <a:ext cx="1461452" cy="915843"/>
            </a:xfrm>
            <a:prstGeom prst="rect">
              <a:avLst/>
            </a:prstGeom>
          </p:spPr>
        </p:pic>
        <p:pic>
          <p:nvPicPr>
            <p:cNvPr id="27" name="Picture 26" descr="paper-towels-roll-hi.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8777" y="1610409"/>
              <a:ext cx="1461452" cy="915843"/>
            </a:xfrm>
            <a:prstGeom prst="rect">
              <a:avLst/>
            </a:prstGeom>
          </p:spPr>
        </p:pic>
      </p:grpSp>
      <p:pic>
        <p:nvPicPr>
          <p:cNvPr id="3" name="Picture 2"/>
          <p:cNvPicPr>
            <a:picLocks noChangeAspect="1"/>
          </p:cNvPicPr>
          <p:nvPr/>
        </p:nvPicPr>
        <p:blipFill>
          <a:blip r:embed="rId9"/>
          <a:stretch>
            <a:fillRect/>
          </a:stretch>
        </p:blipFill>
        <p:spPr>
          <a:xfrm>
            <a:off x="7227898" y="4102771"/>
            <a:ext cx="619388" cy="1032313"/>
          </a:xfrm>
          <a:prstGeom prst="rect">
            <a:avLst/>
          </a:prstGeom>
        </p:spPr>
      </p:pic>
      <p:sp>
        <p:nvSpPr>
          <p:cNvPr id="2" name="Rectangle 1">
            <a:extLst>
              <a:ext uri="{FF2B5EF4-FFF2-40B4-BE49-F238E27FC236}">
                <a16:creationId xmlns:a16="http://schemas.microsoft.com/office/drawing/2014/main" id="{2CB25679-3AE5-4D7E-B8E0-E7BA6EB40B8F}"/>
              </a:ext>
            </a:extLst>
          </p:cNvPr>
          <p:cNvSpPr/>
          <p:nvPr/>
        </p:nvSpPr>
        <p:spPr>
          <a:xfrm>
            <a:off x="228600" y="3869320"/>
            <a:ext cx="8908110" cy="2394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9847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7" y="609600"/>
            <a:ext cx="8991600" cy="1742688"/>
          </a:xfrm>
          <a:solidFill>
            <a:schemeClr val="bg1">
              <a:lumMod val="95000"/>
            </a:schemeClr>
          </a:solidFill>
        </p:spPr>
        <p:txBody>
          <a:bodyPr anchor="ctr" anchorCtr="0">
            <a:noAutofit/>
          </a:bodyPr>
          <a:lstStyle/>
          <a:p>
            <a:r>
              <a:rPr lang="en-US" b="1" dirty="0">
                <a:solidFill>
                  <a:prstClr val="black"/>
                </a:solidFill>
                <a:latin typeface="Myriad Pro Cond" panose="020B0506030403020204" pitchFamily="34" charset="0"/>
              </a:rPr>
              <a:t>Gennady (Gena) Pekhimenko</a:t>
            </a:r>
            <a:endParaRPr lang="en-US" b="1" dirty="0">
              <a:latin typeface="Calibri" pitchFamily="34" charset="0"/>
              <a:cs typeface="Calibri" pitchFamily="34" charset="0"/>
            </a:endParaRPr>
          </a:p>
        </p:txBody>
      </p:sp>
      <p:sp>
        <p:nvSpPr>
          <p:cNvPr id="3" name="Subtitle 2"/>
          <p:cNvSpPr>
            <a:spLocks noGrp="1"/>
          </p:cNvSpPr>
          <p:nvPr>
            <p:ph type="subTitle" idx="1"/>
          </p:nvPr>
        </p:nvSpPr>
        <p:spPr>
          <a:xfrm>
            <a:off x="304800" y="2516561"/>
            <a:ext cx="6705599" cy="914399"/>
          </a:xfrm>
        </p:spPr>
        <p:txBody>
          <a:bodyPr>
            <a:noAutofit/>
          </a:bodyPr>
          <a:lstStyle/>
          <a:p>
            <a:pPr algn="l"/>
            <a:r>
              <a:rPr lang="en-US" b="1" dirty="0">
                <a:solidFill>
                  <a:srgbClr val="0000FF"/>
                </a:solidFill>
              </a:rPr>
              <a:t>Assistant Professor, Instructor</a:t>
            </a:r>
          </a:p>
          <a:p>
            <a:pPr algn="l"/>
            <a:r>
              <a:rPr lang="en-US" sz="2200" b="1" dirty="0">
                <a:solidFill>
                  <a:srgbClr val="C00000"/>
                </a:solidFill>
                <a:hlinkClick r:id="rId3"/>
              </a:rPr>
              <a:t>pekhimenko@cs.toronto.edu</a:t>
            </a:r>
            <a:endParaRPr lang="en-US" sz="2200" b="1" dirty="0">
              <a:solidFill>
                <a:srgbClr val="C00000"/>
              </a:solidFill>
            </a:endParaRPr>
          </a:p>
          <a:p>
            <a:pPr algn="l"/>
            <a:r>
              <a:rPr lang="en-US" sz="2200" b="1" dirty="0">
                <a:solidFill>
                  <a:srgbClr val="0000FF"/>
                </a:solidFill>
                <a:hlinkClick r:id="rId4"/>
              </a:rPr>
              <a:t>http://www.cs.toronto.edu/~pekhimenko/</a:t>
            </a:r>
            <a:endParaRPr lang="en-US" sz="2200" b="1" dirty="0">
              <a:solidFill>
                <a:srgbClr val="0000FF"/>
              </a:solidFill>
            </a:endParaRPr>
          </a:p>
          <a:p>
            <a:pPr algn="l"/>
            <a:r>
              <a:rPr lang="en-US" sz="2200" dirty="0">
                <a:solidFill>
                  <a:schemeClr val="tx1"/>
                </a:solidFill>
              </a:rPr>
              <a:t>Office: BA 5232</a:t>
            </a:r>
          </a:p>
          <a:p>
            <a:pPr algn="l"/>
            <a:r>
              <a:rPr lang="en-US" sz="2000" dirty="0">
                <a:solidFill>
                  <a:schemeClr val="tx1"/>
                </a:solidFill>
              </a:rPr>
              <a:t>PhD from Carnegie Mellon</a:t>
            </a:r>
          </a:p>
          <a:p>
            <a:pPr algn="l"/>
            <a:r>
              <a:rPr lang="en-US" sz="2000" dirty="0">
                <a:solidFill>
                  <a:schemeClr val="tx1"/>
                </a:solidFill>
              </a:rPr>
              <a:t>Worked at Microsoft Research, </a:t>
            </a:r>
            <a:r>
              <a:rPr lang="en-US" sz="2000" dirty="0" err="1">
                <a:solidFill>
                  <a:schemeClr val="tx1"/>
                </a:solidFill>
              </a:rPr>
              <a:t>Nvidia</a:t>
            </a:r>
            <a:r>
              <a:rPr lang="en-US" sz="2000" dirty="0">
                <a:solidFill>
                  <a:schemeClr val="tx1"/>
                </a:solidFill>
              </a:rPr>
              <a:t>, IBM</a:t>
            </a:r>
          </a:p>
          <a:p>
            <a:pPr algn="l"/>
            <a:r>
              <a:rPr lang="en-US" sz="2000" dirty="0">
                <a:solidFill>
                  <a:schemeClr val="tx1"/>
                </a:solidFill>
              </a:rPr>
              <a:t>Research interests: computer architecture,  systems, machine learning, compilers, hardware acceleration, bioinformatics</a:t>
            </a:r>
            <a:endParaRPr lang="en-US" sz="2000" dirty="0"/>
          </a:p>
          <a:p>
            <a:pPr algn="l"/>
            <a:endParaRPr lang="en-US" sz="2200" dirty="0"/>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pic>
        <p:nvPicPr>
          <p:cNvPr id="1026" name="Picture 2" descr="Gennady Pekhimenk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891" y="2352288"/>
            <a:ext cx="1936576" cy="2733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5943600"/>
            <a:ext cx="5410200" cy="646331"/>
          </a:xfrm>
          <a:prstGeom prst="rect">
            <a:avLst/>
          </a:prstGeom>
          <a:noFill/>
        </p:spPr>
        <p:txBody>
          <a:bodyPr wrap="square" rtlCol="0">
            <a:spAutoFit/>
          </a:bodyPr>
          <a:lstStyle/>
          <a:p>
            <a:r>
              <a:rPr lang="en-US" b="1" dirty="0">
                <a:solidFill>
                  <a:srgbClr val="C00000"/>
                </a:solidFill>
              </a:rPr>
              <a:t>Computer Systems and Networking Group (CSNG)</a:t>
            </a:r>
          </a:p>
          <a:p>
            <a:r>
              <a:rPr lang="en-US" b="1" dirty="0" err="1">
                <a:solidFill>
                  <a:srgbClr val="006600"/>
                </a:solidFill>
              </a:rPr>
              <a:t>EcoSystem</a:t>
            </a:r>
            <a:r>
              <a:rPr lang="en-US" b="1" dirty="0">
                <a:solidFill>
                  <a:srgbClr val="006600"/>
                </a:solidFill>
              </a:rPr>
              <a:t> Group</a:t>
            </a:r>
            <a:endParaRPr lang="en-US" dirty="0">
              <a:solidFill>
                <a:srgbClr val="006600"/>
              </a:solidFill>
            </a:endParaRPr>
          </a:p>
        </p:txBody>
      </p:sp>
      <p:pic>
        <p:nvPicPr>
          <p:cNvPr id="2050" name="Picture 2" descr="Vector Dark Logo">
            <a:extLst>
              <a:ext uri="{FF2B5EF4-FFF2-40B4-BE49-F238E27FC236}">
                <a16:creationId xmlns:a16="http://schemas.microsoft.com/office/drawing/2014/main" id="{E7E58825-ED5A-40A3-BFC7-F085AECDA4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5745480"/>
            <a:ext cx="243840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600400"/>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1699772"/>
            <a:ext cx="7772400" cy="1567989"/>
          </a:xfrm>
        </p:spPr>
        <p:txBody>
          <a:bodyPr>
            <a:noAutofit/>
          </a:bodyPr>
          <a:lstStyle/>
          <a:p>
            <a:pPr algn="ctr"/>
            <a:r>
              <a:rPr lang="en-US" dirty="0">
                <a:solidFill>
                  <a:prstClr val="black"/>
                </a:solidFill>
              </a:rPr>
              <a:t>Can we continue being an industry of new possibilities?</a:t>
            </a:r>
            <a:br>
              <a:rPr lang="en-US" dirty="0"/>
            </a:br>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40</a:t>
            </a:fld>
            <a:endParaRPr lang="en-US"/>
          </a:p>
        </p:txBody>
      </p:sp>
      <p:grpSp>
        <p:nvGrpSpPr>
          <p:cNvPr id="2" name="Group 1"/>
          <p:cNvGrpSpPr/>
          <p:nvPr/>
        </p:nvGrpSpPr>
        <p:grpSpPr>
          <a:xfrm>
            <a:off x="987938" y="4194920"/>
            <a:ext cx="7168124" cy="861774"/>
            <a:chOff x="933029" y="4194920"/>
            <a:chExt cx="7168124" cy="861774"/>
          </a:xfrm>
        </p:grpSpPr>
        <p:sp>
          <p:nvSpPr>
            <p:cNvPr id="12" name="TextBox 11"/>
            <p:cNvSpPr txBox="1"/>
            <p:nvPr/>
          </p:nvSpPr>
          <p:spPr>
            <a:xfrm>
              <a:off x="933029" y="4194920"/>
              <a:ext cx="1837840"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Personalized</a:t>
              </a:r>
              <a:br>
                <a:rPr lang="en-US" sz="2800" dirty="0">
                  <a:solidFill>
                    <a:srgbClr val="000000"/>
                  </a:solidFill>
                </a:rPr>
              </a:br>
              <a:r>
                <a:rPr lang="en-US" sz="2800" dirty="0">
                  <a:solidFill>
                    <a:srgbClr val="000000"/>
                  </a:solidFill>
                </a:rPr>
                <a:t>healthcare</a:t>
              </a:r>
            </a:p>
          </p:txBody>
        </p:sp>
        <p:sp>
          <p:nvSpPr>
            <p:cNvPr id="13" name="TextBox 12"/>
            <p:cNvSpPr txBox="1"/>
            <p:nvPr/>
          </p:nvSpPr>
          <p:spPr>
            <a:xfrm>
              <a:off x="4118180" y="4194920"/>
              <a:ext cx="974651"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Virtual</a:t>
              </a:r>
              <a:br>
                <a:rPr lang="en-US" sz="2800" dirty="0">
                  <a:solidFill>
                    <a:srgbClr val="000000"/>
                  </a:solidFill>
                </a:rPr>
              </a:br>
              <a:r>
                <a:rPr lang="en-US" sz="2800" dirty="0">
                  <a:solidFill>
                    <a:srgbClr val="000000"/>
                  </a:solidFill>
                </a:rPr>
                <a:t>reality</a:t>
              </a:r>
            </a:p>
          </p:txBody>
        </p:sp>
        <p:sp>
          <p:nvSpPr>
            <p:cNvPr id="14" name="TextBox 13"/>
            <p:cNvSpPr txBox="1"/>
            <p:nvPr/>
          </p:nvSpPr>
          <p:spPr>
            <a:xfrm>
              <a:off x="6440142" y="4194920"/>
              <a:ext cx="1661011"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Real-time</a:t>
              </a:r>
              <a:br>
                <a:rPr lang="en-US" sz="2800" dirty="0">
                  <a:solidFill>
                    <a:srgbClr val="000000"/>
                  </a:solidFill>
                </a:rPr>
              </a:br>
              <a:r>
                <a:rPr lang="en-US" sz="2800" dirty="0">
                  <a:solidFill>
                    <a:srgbClr val="000000"/>
                  </a:solidFill>
                </a:rPr>
                <a:t>translators</a:t>
              </a:r>
            </a:p>
          </p:txBody>
        </p:sp>
      </p:grpSp>
    </p:spTree>
    <p:extLst>
      <p:ext uri="{BB962C8B-B14F-4D97-AF65-F5344CB8AC3E}">
        <p14:creationId xmlns:p14="http://schemas.microsoft.com/office/powerpoint/2010/main" val="582901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Moore’s Law</a:t>
            </a:r>
            <a:br>
              <a:rPr lang="en-US" dirty="0"/>
            </a:br>
            <a:r>
              <a:rPr lang="en-US" sz="2800" dirty="0"/>
              <a:t>Or, how we became an industry of new possibilities</a:t>
            </a:r>
          </a:p>
        </p:txBody>
      </p:sp>
      <p:sp>
        <p:nvSpPr>
          <p:cNvPr id="3" name="Content Placeholder 2"/>
          <p:cNvSpPr>
            <a:spLocks noGrp="1"/>
          </p:cNvSpPr>
          <p:nvPr>
            <p:ph idx="1"/>
          </p:nvPr>
        </p:nvSpPr>
        <p:spPr>
          <a:xfrm>
            <a:off x="457200" y="2172728"/>
            <a:ext cx="8229600" cy="4062056"/>
          </a:xfrm>
          <a:ln>
            <a:solidFill>
              <a:schemeClr val="tx1"/>
            </a:solidFill>
          </a:ln>
        </p:spPr>
        <p:txBody>
          <a:bodyPr/>
          <a:lstStyle/>
          <a:p>
            <a:endParaRPr lang="en-US" dirty="0"/>
          </a:p>
          <a:p>
            <a:r>
              <a:rPr lang="en-US" dirty="0"/>
              <a:t>Double the number of transistors</a:t>
            </a:r>
          </a:p>
          <a:p>
            <a:r>
              <a:rPr lang="en-US" dirty="0"/>
              <a:t>Build higher performance</a:t>
            </a:r>
            <a:br>
              <a:rPr lang="en-US" dirty="0"/>
            </a:br>
            <a:r>
              <a:rPr lang="en-US" dirty="0">
                <a:solidFill>
                  <a:srgbClr val="000000"/>
                </a:solidFill>
              </a:rPr>
              <a:t>general-purpose processors</a:t>
            </a:r>
          </a:p>
          <a:p>
            <a:pPr lvl="1"/>
            <a:r>
              <a:rPr lang="en-US" dirty="0"/>
              <a:t>Make the transistors available to masses</a:t>
            </a:r>
          </a:p>
          <a:p>
            <a:pPr lvl="1"/>
            <a:r>
              <a:rPr lang="en-US" dirty="0"/>
              <a:t>Increase performance (1.8×↑)</a:t>
            </a:r>
          </a:p>
          <a:p>
            <a:pPr lvl="1"/>
            <a:r>
              <a:rPr lang="en-US" dirty="0"/>
              <a:t>Lower the cost of computing (1.8×↓)</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41</a:t>
            </a:fld>
            <a:endParaRPr lang="en-US"/>
          </a:p>
        </p:txBody>
      </p:sp>
      <p:sp>
        <p:nvSpPr>
          <p:cNvPr id="5" name="TextBox 4"/>
          <p:cNvSpPr txBox="1"/>
          <p:nvPr/>
        </p:nvSpPr>
        <p:spPr>
          <a:xfrm>
            <a:off x="3232858" y="1860181"/>
            <a:ext cx="2678287" cy="646331"/>
          </a:xfrm>
          <a:prstGeom prst="rect">
            <a:avLst/>
          </a:prstGeom>
          <a:solidFill>
            <a:srgbClr val="FFFFFF"/>
          </a:solidFill>
          <a:ln w="19050" cmpd="sng">
            <a:solidFill>
              <a:schemeClr val="tx1"/>
            </a:solidFill>
          </a:ln>
        </p:spPr>
        <p:txBody>
          <a:bodyPr wrap="none" rtlCol="0">
            <a:spAutoFit/>
          </a:bodyPr>
          <a:lstStyle/>
          <a:p>
            <a:pPr algn="ctr"/>
            <a:r>
              <a:rPr lang="en-US" sz="3600" dirty="0"/>
              <a:t>Every 2 Years</a:t>
            </a:r>
          </a:p>
        </p:txBody>
      </p:sp>
    </p:spTree>
    <p:extLst>
      <p:ext uri="{BB962C8B-B14F-4D97-AF65-F5344CB8AC3E}">
        <p14:creationId xmlns:p14="http://schemas.microsoft.com/office/powerpoint/2010/main" val="1942770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catch?</a:t>
            </a:r>
            <a:br>
              <a:rPr lang="en-US" dirty="0"/>
            </a:br>
            <a:r>
              <a:rPr lang="en-US" sz="3100" dirty="0"/>
              <a:t>Powering the transistors without melting the chip</a:t>
            </a:r>
          </a:p>
        </p:txBody>
      </p:sp>
      <p:graphicFrame>
        <p:nvGraphicFramePr>
          <p:cNvPr id="5" name="Content Placeholder 4"/>
          <p:cNvGraphicFramePr>
            <a:graphicFrameLocks noGrp="1"/>
          </p:cNvGraphicFramePr>
          <p:nvPr>
            <p:ph idx="1"/>
          </p:nvPr>
        </p:nvGraphicFramePr>
        <p:xfrm>
          <a:off x="457200" y="1917700"/>
          <a:ext cx="8229600" cy="44386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3E6274D-23B7-8E4D-B11C-FBF76E93AA39}" type="slidenum">
              <a:rPr lang="en-US" smtClean="0"/>
              <a:t>42</a:t>
            </a:fld>
            <a:endParaRPr lang="en-US"/>
          </a:p>
        </p:txBody>
      </p:sp>
      <p:sp>
        <p:nvSpPr>
          <p:cNvPr id="6" name="TextBox 5"/>
          <p:cNvSpPr txBox="1"/>
          <p:nvPr/>
        </p:nvSpPr>
        <p:spPr>
          <a:xfrm>
            <a:off x="4719191" y="3162744"/>
            <a:ext cx="1077218" cy="246221"/>
          </a:xfrm>
          <a:prstGeom prst="rect">
            <a:avLst/>
          </a:prstGeom>
          <a:solidFill>
            <a:srgbClr val="FFFFFF"/>
          </a:solidFill>
        </p:spPr>
        <p:txBody>
          <a:bodyPr wrap="none" lIns="0" tIns="0" rIns="0" bIns="0" rtlCol="0" anchor="ctr" anchorCtr="1">
            <a:spAutoFit/>
          </a:bodyPr>
          <a:lstStyle/>
          <a:p>
            <a:r>
              <a:rPr lang="en-US" sz="1600" dirty="0"/>
              <a:t>Moore’s Law</a:t>
            </a:r>
          </a:p>
        </p:txBody>
      </p:sp>
      <p:sp>
        <p:nvSpPr>
          <p:cNvPr id="7" name="TextBox 6"/>
          <p:cNvSpPr txBox="1"/>
          <p:nvPr/>
        </p:nvSpPr>
        <p:spPr>
          <a:xfrm>
            <a:off x="2498226" y="5194300"/>
            <a:ext cx="205360" cy="276999"/>
          </a:xfrm>
          <a:prstGeom prst="rect">
            <a:avLst/>
          </a:prstGeom>
          <a:solidFill>
            <a:srgbClr val="FFFFFF"/>
          </a:solidFill>
        </p:spPr>
        <p:txBody>
          <a:bodyPr wrap="none" lIns="0" tIns="0" rIns="0" bIns="0" rtlCol="0">
            <a:spAutoFit/>
          </a:bodyPr>
          <a:lstStyle/>
          <a:p>
            <a:r>
              <a:rPr lang="en-US" dirty="0"/>
              <a:t>W</a:t>
            </a:r>
          </a:p>
        </p:txBody>
      </p:sp>
      <p:sp>
        <p:nvSpPr>
          <p:cNvPr id="8" name="TextBox 7"/>
          <p:cNvSpPr txBox="1"/>
          <p:nvPr/>
        </p:nvSpPr>
        <p:spPr>
          <a:xfrm>
            <a:off x="8238626" y="4394200"/>
            <a:ext cx="205360" cy="276999"/>
          </a:xfrm>
          <a:prstGeom prst="rect">
            <a:avLst/>
          </a:prstGeom>
          <a:solidFill>
            <a:srgbClr val="FFFFFF"/>
          </a:solidFill>
        </p:spPr>
        <p:txBody>
          <a:bodyPr wrap="none" lIns="0" tIns="0" rIns="0" bIns="0" rtlCol="0">
            <a:spAutoFit/>
          </a:bodyPr>
          <a:lstStyle/>
          <a:p>
            <a:r>
              <a:rPr lang="en-US" dirty="0"/>
              <a:t>W</a:t>
            </a:r>
          </a:p>
        </p:txBody>
      </p:sp>
    </p:spTree>
    <p:extLst>
      <p:ext uri="{BB962C8B-B14F-4D97-AF65-F5344CB8AC3E}">
        <p14:creationId xmlns:p14="http://schemas.microsoft.com/office/powerpoint/2010/main" val="101548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5"/>
          <p:cNvSpPr txBox="1">
            <a:spLocks/>
          </p:cNvSpPr>
          <p:nvPr/>
        </p:nvSpPr>
        <p:spPr>
          <a:xfrm>
            <a:off x="457200" y="2172728"/>
            <a:ext cx="8229600" cy="4487982"/>
          </a:xfrm>
          <a:prstGeom prst="rect">
            <a:avLst/>
          </a:prstGeom>
          <a:ln w="19050" cmpd="sng">
            <a:noFill/>
          </a:ln>
        </p:spPr>
        <p:txBody>
          <a:bodyPr vert="horz" lIns="91440" tIns="45720" rIns="91440" bIns="45720" rtlCol="0">
            <a:normAutofit/>
          </a:bodyPr>
          <a:lstStyle>
            <a:lvl1pPr marL="342900" indent="-342900" algn="l" defTabSz="457200" rtl="0" eaLnBrk="1" latinLnBrk="0" hangingPunct="1">
              <a:spcBef>
                <a:spcPts val="1200"/>
              </a:spcBef>
              <a:spcAft>
                <a:spcPts val="0"/>
              </a:spcAft>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endParaRPr lang="en-US" dirty="0"/>
          </a:p>
        </p:txBody>
      </p:sp>
      <p:sp>
        <p:nvSpPr>
          <p:cNvPr id="2" name="Title 1"/>
          <p:cNvSpPr>
            <a:spLocks noGrp="1"/>
          </p:cNvSpPr>
          <p:nvPr>
            <p:ph type="title"/>
          </p:nvPr>
        </p:nvSpPr>
        <p:spPr>
          <a:xfrm>
            <a:off x="226302" y="138187"/>
            <a:ext cx="8917697" cy="1908585"/>
          </a:xfrm>
        </p:spPr>
        <p:txBody>
          <a:bodyPr>
            <a:normAutofit/>
          </a:bodyPr>
          <a:lstStyle/>
          <a:p>
            <a:r>
              <a:rPr lang="en-US" dirty="0" err="1"/>
              <a:t>Dennard</a:t>
            </a:r>
            <a:r>
              <a:rPr lang="en-US" dirty="0"/>
              <a:t> scaling: </a:t>
            </a:r>
            <a:br>
              <a:rPr lang="en-US" dirty="0"/>
            </a:br>
            <a:r>
              <a:rPr lang="en-US" sz="2800" dirty="0"/>
              <a:t>Doubling the transistors; scale their power down</a:t>
            </a:r>
          </a:p>
        </p:txBody>
      </p:sp>
      <p:sp>
        <p:nvSpPr>
          <p:cNvPr id="4" name="Slide Number Placeholder 3"/>
          <p:cNvSpPr>
            <a:spLocks noGrp="1"/>
          </p:cNvSpPr>
          <p:nvPr>
            <p:ph type="sldNum" sz="quarter" idx="12"/>
          </p:nvPr>
        </p:nvSpPr>
        <p:spPr/>
        <p:txBody>
          <a:bodyPr/>
          <a:lstStyle/>
          <a:p>
            <a:fld id="{43E6274D-23B7-8E4D-B11C-FBF76E93AA39}" type="slidenum">
              <a:rPr lang="en-US" smtClean="0"/>
              <a:t>43</a:t>
            </a:fld>
            <a:endParaRPr lang="en-US"/>
          </a:p>
        </p:txBody>
      </p:sp>
      <p:grpSp>
        <p:nvGrpSpPr>
          <p:cNvPr id="7" name="Group 6"/>
          <p:cNvGrpSpPr/>
          <p:nvPr/>
        </p:nvGrpSpPr>
        <p:grpSpPr>
          <a:xfrm>
            <a:off x="2242357" y="2589264"/>
            <a:ext cx="1371600" cy="1371600"/>
            <a:chOff x="1653483" y="1669178"/>
            <a:chExt cx="1371600" cy="1371600"/>
          </a:xfrm>
        </p:grpSpPr>
        <p:sp>
          <p:nvSpPr>
            <p:cNvPr id="5" name="Rectangle 4"/>
            <p:cNvSpPr>
              <a:spLocks noChangeAspect="1"/>
            </p:cNvSpPr>
            <p:nvPr/>
          </p:nvSpPr>
          <p:spPr>
            <a:xfrm>
              <a:off x="1653483" y="1669178"/>
              <a:ext cx="1371600" cy="1371600"/>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9" name="Picture 38" descr="MST-Transistor_620x45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3483" y="1833032"/>
              <a:ext cx="1371600" cy="1006578"/>
            </a:xfrm>
            <a:prstGeom prst="rect">
              <a:avLst/>
            </a:prstGeom>
          </p:spPr>
        </p:pic>
      </p:grpSp>
      <p:grpSp>
        <p:nvGrpSpPr>
          <p:cNvPr id="8" name="Group 7"/>
          <p:cNvGrpSpPr/>
          <p:nvPr/>
        </p:nvGrpSpPr>
        <p:grpSpPr>
          <a:xfrm>
            <a:off x="7559128" y="2790432"/>
            <a:ext cx="915943" cy="969264"/>
            <a:chOff x="6496761" y="1870346"/>
            <a:chExt cx="969264" cy="969264"/>
          </a:xfrm>
        </p:grpSpPr>
        <p:sp>
          <p:nvSpPr>
            <p:cNvPr id="6" name="Rectangle 5"/>
            <p:cNvSpPr>
              <a:spLocks noChangeAspect="1"/>
            </p:cNvSpPr>
            <p:nvPr/>
          </p:nvSpPr>
          <p:spPr>
            <a:xfrm>
              <a:off x="6496761" y="1870346"/>
              <a:ext cx="969264" cy="969264"/>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0" name="Picture 39" descr="MST-Transistor_620x455.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96761" y="1992913"/>
              <a:ext cx="969264" cy="711315"/>
            </a:xfrm>
            <a:prstGeom prst="rect">
              <a:avLst/>
            </a:prstGeom>
          </p:spPr>
        </p:pic>
      </p:grpSp>
      <p:grpSp>
        <p:nvGrpSpPr>
          <p:cNvPr id="58" name="Group 57"/>
          <p:cNvGrpSpPr/>
          <p:nvPr/>
        </p:nvGrpSpPr>
        <p:grpSpPr>
          <a:xfrm>
            <a:off x="3772216" y="2605066"/>
            <a:ext cx="3781090" cy="1339997"/>
            <a:chOff x="1509021" y="2904524"/>
            <a:chExt cx="4001204" cy="1339997"/>
          </a:xfrm>
        </p:grpSpPr>
        <p:grpSp>
          <p:nvGrpSpPr>
            <p:cNvPr id="57" name="Group 56"/>
            <p:cNvGrpSpPr/>
            <p:nvPr/>
          </p:nvGrpSpPr>
          <p:grpSpPr>
            <a:xfrm>
              <a:off x="2318422" y="3043024"/>
              <a:ext cx="3191803" cy="924498"/>
              <a:chOff x="2318422" y="3043024"/>
              <a:chExt cx="3191803" cy="924498"/>
            </a:xfrm>
          </p:grpSpPr>
          <p:cxnSp>
            <p:nvCxnSpPr>
              <p:cNvPr id="52" name="Straight Connector 51"/>
              <p:cNvCxnSpPr/>
              <p:nvPr/>
            </p:nvCxnSpPr>
            <p:spPr>
              <a:xfrm>
                <a:off x="3437971" y="3574522"/>
                <a:ext cx="2072254"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3" idx="3"/>
              </p:cNvCxnSpPr>
              <p:nvPr/>
            </p:nvCxnSpPr>
            <p:spPr>
              <a:xfrm>
                <a:off x="2693412" y="3043024"/>
                <a:ext cx="744559" cy="5314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6" idx="3"/>
              </p:cNvCxnSpPr>
              <p:nvPr/>
            </p:nvCxnSpPr>
            <p:spPr>
              <a:xfrm>
                <a:off x="2318422" y="3436023"/>
                <a:ext cx="1119549" cy="138499"/>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42" idx="3"/>
              </p:cNvCxnSpPr>
              <p:nvPr/>
            </p:nvCxnSpPr>
            <p:spPr>
              <a:xfrm flipV="1">
                <a:off x="3031433" y="3574524"/>
                <a:ext cx="406538" cy="3929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1509021" y="2904524"/>
              <a:ext cx="1184391" cy="276999"/>
            </a:xfrm>
            <a:prstGeom prst="rect">
              <a:avLst/>
            </a:prstGeom>
            <a:noFill/>
          </p:spPr>
          <p:txBody>
            <a:bodyPr wrap="none" lIns="0" tIns="0" rIns="91440" bIns="0" rtlCol="0">
              <a:spAutoFit/>
            </a:bodyPr>
            <a:lstStyle/>
            <a:p>
              <a:r>
                <a:rPr lang="en-US" dirty="0"/>
                <a:t>Dimensions</a:t>
              </a:r>
            </a:p>
          </p:txBody>
        </p:sp>
        <p:sp>
          <p:nvSpPr>
            <p:cNvPr id="36" name="TextBox 35"/>
            <p:cNvSpPr txBox="1"/>
            <p:nvPr/>
          </p:nvSpPr>
          <p:spPr>
            <a:xfrm>
              <a:off x="1509021" y="3297523"/>
              <a:ext cx="809401" cy="276999"/>
            </a:xfrm>
            <a:prstGeom prst="rect">
              <a:avLst/>
            </a:prstGeom>
            <a:noFill/>
          </p:spPr>
          <p:txBody>
            <a:bodyPr wrap="none" lIns="0" tIns="0" rIns="91440" bIns="0" rtlCol="0">
              <a:spAutoFit/>
            </a:bodyPr>
            <a:lstStyle/>
            <a:p>
              <a:r>
                <a:rPr lang="en-US" dirty="0"/>
                <a:t>Voltage</a:t>
              </a:r>
            </a:p>
          </p:txBody>
        </p:sp>
        <p:sp>
          <p:nvSpPr>
            <p:cNvPr id="42" name="TextBox 41"/>
            <p:cNvSpPr txBox="1"/>
            <p:nvPr/>
          </p:nvSpPr>
          <p:spPr>
            <a:xfrm>
              <a:off x="1509021" y="3690523"/>
              <a:ext cx="1522412" cy="553998"/>
            </a:xfrm>
            <a:prstGeom prst="rect">
              <a:avLst/>
            </a:prstGeom>
            <a:noFill/>
          </p:spPr>
          <p:txBody>
            <a:bodyPr wrap="none" lIns="0" tIns="0" rIns="91440" bIns="0" rtlCol="0">
              <a:spAutoFit/>
            </a:bodyPr>
            <a:lstStyle/>
            <a:p>
              <a:r>
                <a:rPr lang="en-US" dirty="0"/>
                <a:t>Doping</a:t>
              </a:r>
              <a:br>
                <a:rPr lang="en-US" dirty="0"/>
              </a:br>
              <a:r>
                <a:rPr lang="en-US" dirty="0"/>
                <a:t>Concentrations</a:t>
              </a:r>
            </a:p>
          </p:txBody>
        </p:sp>
        <p:sp>
          <p:nvSpPr>
            <p:cNvPr id="53" name="TextBox 52"/>
            <p:cNvSpPr txBox="1"/>
            <p:nvPr/>
          </p:nvSpPr>
          <p:spPr>
            <a:xfrm>
              <a:off x="3904759" y="3299658"/>
              <a:ext cx="732142" cy="461665"/>
            </a:xfrm>
            <a:prstGeom prst="rect">
              <a:avLst/>
            </a:prstGeom>
            <a:solidFill>
              <a:schemeClr val="bg1"/>
            </a:solidFill>
          </p:spPr>
          <p:txBody>
            <a:bodyPr wrap="none" rtlCol="0" anchor="ctr" anchorCtr="1">
              <a:spAutoFit/>
            </a:bodyPr>
            <a:lstStyle/>
            <a:p>
              <a:pPr algn="ctr"/>
              <a:r>
                <a:rPr lang="en-US" sz="2400" b="1" dirty="0"/>
                <a:t>×0.7</a:t>
              </a:r>
            </a:p>
          </p:txBody>
        </p:sp>
      </p:grpSp>
      <p:grpSp>
        <p:nvGrpSpPr>
          <p:cNvPr id="83" name="Group 82"/>
          <p:cNvGrpSpPr/>
          <p:nvPr/>
        </p:nvGrpSpPr>
        <p:grpSpPr>
          <a:xfrm>
            <a:off x="1592910" y="4038475"/>
            <a:ext cx="6882162" cy="461665"/>
            <a:chOff x="689594" y="3887802"/>
            <a:chExt cx="7239727" cy="461665"/>
          </a:xfrm>
        </p:grpSpPr>
        <p:sp>
          <p:nvSpPr>
            <p:cNvPr id="62" name="TextBox 61"/>
            <p:cNvSpPr txBox="1"/>
            <p:nvPr/>
          </p:nvSpPr>
          <p:spPr>
            <a:xfrm>
              <a:off x="689594" y="3937171"/>
              <a:ext cx="585948" cy="369332"/>
            </a:xfrm>
            <a:prstGeom prst="rect">
              <a:avLst/>
            </a:prstGeom>
            <a:noFill/>
          </p:spPr>
          <p:txBody>
            <a:bodyPr wrap="none" lIns="0" tIns="0" rIns="0" bIns="0" rtlCol="0">
              <a:spAutoFit/>
            </a:bodyPr>
            <a:lstStyle/>
            <a:p>
              <a:pPr algn="r"/>
              <a:r>
                <a:rPr lang="en-US" sz="2400" dirty="0"/>
                <a:t>Area</a:t>
              </a:r>
            </a:p>
          </p:txBody>
        </p:sp>
        <p:cxnSp>
          <p:nvCxnSpPr>
            <p:cNvPr id="64" name="Straight Connector 63"/>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0.5×↓</a:t>
              </a:r>
            </a:p>
          </p:txBody>
        </p:sp>
      </p:grpSp>
      <p:grpSp>
        <p:nvGrpSpPr>
          <p:cNvPr id="84" name="Group 83"/>
          <p:cNvGrpSpPr/>
          <p:nvPr/>
        </p:nvGrpSpPr>
        <p:grpSpPr>
          <a:xfrm>
            <a:off x="1326554" y="6013825"/>
            <a:ext cx="7148517" cy="461665"/>
            <a:chOff x="435006" y="4501867"/>
            <a:chExt cx="7494315" cy="461665"/>
          </a:xfrm>
        </p:grpSpPr>
        <p:sp>
          <p:nvSpPr>
            <p:cNvPr id="67" name="TextBox 66"/>
            <p:cNvSpPr txBox="1"/>
            <p:nvPr/>
          </p:nvSpPr>
          <p:spPr>
            <a:xfrm>
              <a:off x="435006" y="4551236"/>
              <a:ext cx="840535" cy="369332"/>
            </a:xfrm>
            <a:prstGeom prst="rect">
              <a:avLst/>
            </a:prstGeom>
            <a:noFill/>
          </p:spPr>
          <p:txBody>
            <a:bodyPr wrap="none" lIns="0" tIns="0" rIns="0" bIns="0" rtlCol="0">
              <a:spAutoFit/>
            </a:bodyPr>
            <a:lstStyle/>
            <a:p>
              <a:pPr algn="r"/>
              <a:r>
                <a:rPr lang="en-US" sz="2400" dirty="0">
                  <a:solidFill>
                    <a:srgbClr val="000000"/>
                  </a:solidFill>
                </a:rPr>
                <a:t>Power</a:t>
              </a:r>
            </a:p>
          </p:txBody>
        </p:sp>
        <p:cxnSp>
          <p:nvCxnSpPr>
            <p:cNvPr id="69" name="Straight Connector 68"/>
            <p:cNvCxnSpPr/>
            <p:nvPr/>
          </p:nvCxnSpPr>
          <p:spPr>
            <a:xfrm>
              <a:off x="1339042" y="4774116"/>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4073263" y="4501867"/>
              <a:ext cx="1059657" cy="461665"/>
            </a:xfrm>
            <a:prstGeom prst="rect">
              <a:avLst/>
            </a:prstGeom>
            <a:solidFill>
              <a:schemeClr val="bg1"/>
            </a:solidFill>
          </p:spPr>
          <p:txBody>
            <a:bodyPr wrap="none" rtlCol="0" anchor="ctr" anchorCtr="1">
              <a:spAutoFit/>
            </a:bodyPr>
            <a:lstStyle/>
            <a:p>
              <a:pPr algn="ctr"/>
              <a:r>
                <a:rPr lang="en-US" sz="2400" b="1" dirty="0">
                  <a:solidFill>
                    <a:srgbClr val="000000"/>
                  </a:solidFill>
                </a:rPr>
                <a:t>0.5×↓</a:t>
              </a:r>
            </a:p>
          </p:txBody>
        </p:sp>
      </p:grpSp>
      <p:grpSp>
        <p:nvGrpSpPr>
          <p:cNvPr id="86" name="Group 85"/>
          <p:cNvGrpSpPr/>
          <p:nvPr/>
        </p:nvGrpSpPr>
        <p:grpSpPr>
          <a:xfrm>
            <a:off x="869304" y="5283941"/>
            <a:ext cx="7605768" cy="461665"/>
            <a:chOff x="-34011" y="5133268"/>
            <a:chExt cx="7963332" cy="461665"/>
          </a:xfrm>
        </p:grpSpPr>
        <p:sp>
          <p:nvSpPr>
            <p:cNvPr id="72" name="TextBox 71"/>
            <p:cNvSpPr txBox="1"/>
            <p:nvPr/>
          </p:nvSpPr>
          <p:spPr>
            <a:xfrm>
              <a:off x="-34011" y="5160481"/>
              <a:ext cx="1309553" cy="369332"/>
            </a:xfrm>
            <a:prstGeom prst="rect">
              <a:avLst/>
            </a:prstGeom>
            <a:noFill/>
          </p:spPr>
          <p:txBody>
            <a:bodyPr wrap="none" lIns="0" tIns="0" rIns="0" bIns="0" rtlCol="0">
              <a:spAutoFit/>
            </a:bodyPr>
            <a:lstStyle/>
            <a:p>
              <a:pPr algn="r"/>
              <a:r>
                <a:rPr lang="en-US" sz="2400" dirty="0"/>
                <a:t>Frequency</a:t>
              </a:r>
            </a:p>
          </p:txBody>
        </p:sp>
        <p:cxnSp>
          <p:nvCxnSpPr>
            <p:cNvPr id="74" name="Straight Connector 73"/>
            <p:cNvCxnSpPr/>
            <p:nvPr/>
          </p:nvCxnSpPr>
          <p:spPr>
            <a:xfrm>
              <a:off x="1339042" y="5405517"/>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4097710" y="5133268"/>
              <a:ext cx="1010763" cy="461665"/>
            </a:xfrm>
            <a:prstGeom prst="rect">
              <a:avLst/>
            </a:prstGeom>
            <a:solidFill>
              <a:schemeClr val="bg1"/>
            </a:solidFill>
          </p:spPr>
          <p:txBody>
            <a:bodyPr wrap="none" rtlCol="0" anchor="ctr" anchorCtr="1">
              <a:spAutoFit/>
            </a:bodyPr>
            <a:lstStyle/>
            <a:p>
              <a:pPr algn="ctr"/>
              <a:r>
                <a:rPr lang="en-US" sz="2400" b="1" dirty="0"/>
                <a:t>1.4×↑</a:t>
              </a:r>
            </a:p>
          </p:txBody>
        </p:sp>
      </p:grpSp>
      <p:grpSp>
        <p:nvGrpSpPr>
          <p:cNvPr id="93" name="Group 92"/>
          <p:cNvGrpSpPr/>
          <p:nvPr/>
        </p:nvGrpSpPr>
        <p:grpSpPr>
          <a:xfrm>
            <a:off x="661916" y="4661208"/>
            <a:ext cx="7813156" cy="461665"/>
            <a:chOff x="-241400" y="3887802"/>
            <a:chExt cx="8170721" cy="461665"/>
          </a:xfrm>
        </p:grpSpPr>
        <p:sp>
          <p:nvSpPr>
            <p:cNvPr id="94" name="TextBox 93"/>
            <p:cNvSpPr txBox="1"/>
            <p:nvPr/>
          </p:nvSpPr>
          <p:spPr>
            <a:xfrm>
              <a:off x="-241400" y="3937171"/>
              <a:ext cx="1516942" cy="369332"/>
            </a:xfrm>
            <a:prstGeom prst="rect">
              <a:avLst/>
            </a:prstGeom>
            <a:noFill/>
          </p:spPr>
          <p:txBody>
            <a:bodyPr wrap="none" lIns="0" tIns="0" rIns="0" bIns="0" rtlCol="0">
              <a:spAutoFit/>
            </a:bodyPr>
            <a:lstStyle/>
            <a:p>
              <a:pPr algn="r"/>
              <a:r>
                <a:rPr lang="en-US" sz="2400" dirty="0"/>
                <a:t>Capacitance</a:t>
              </a:r>
            </a:p>
          </p:txBody>
        </p:sp>
        <p:cxnSp>
          <p:nvCxnSpPr>
            <p:cNvPr id="95" name="Straight Connector 94"/>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0.7×↓</a:t>
              </a:r>
            </a:p>
          </p:txBody>
        </p:sp>
      </p:grpSp>
      <p:sp>
        <p:nvSpPr>
          <p:cNvPr id="97" name="TextBox 96"/>
          <p:cNvSpPr txBox="1"/>
          <p:nvPr/>
        </p:nvSpPr>
        <p:spPr>
          <a:xfrm>
            <a:off x="3068249" y="2038428"/>
            <a:ext cx="5265834" cy="461665"/>
          </a:xfrm>
          <a:prstGeom prst="rect">
            <a:avLst/>
          </a:prstGeom>
          <a:noFill/>
        </p:spPr>
        <p:txBody>
          <a:bodyPr wrap="none" rtlCol="0">
            <a:spAutoFit/>
          </a:bodyPr>
          <a:lstStyle/>
          <a:p>
            <a:r>
              <a:rPr lang="en-US" sz="2400" dirty="0"/>
              <a:t>Transistor: 2D Voltage-Controlled Switch</a:t>
            </a:r>
          </a:p>
        </p:txBody>
      </p:sp>
      <p:sp>
        <p:nvSpPr>
          <p:cNvPr id="100" name="TextBox 99"/>
          <p:cNvSpPr txBox="1"/>
          <p:nvPr/>
        </p:nvSpPr>
        <p:spPr>
          <a:xfrm>
            <a:off x="2646829" y="5728412"/>
            <a:ext cx="5687254" cy="369332"/>
          </a:xfrm>
          <a:prstGeom prst="rect">
            <a:avLst/>
          </a:prstGeom>
          <a:noFill/>
        </p:spPr>
        <p:txBody>
          <a:bodyPr wrap="none" lIns="0" tIns="0" rIns="0" bIns="0" rtlCol="0">
            <a:spAutoFit/>
          </a:bodyPr>
          <a:lstStyle/>
          <a:p>
            <a:pPr algn="ctr"/>
            <a:r>
              <a:rPr lang="en-US" sz="2400" dirty="0">
                <a:solidFill>
                  <a:srgbClr val="000000"/>
                </a:solidFill>
              </a:rPr>
              <a:t>Power = Capacitance × Frequency × Voltage</a:t>
            </a:r>
            <a:r>
              <a:rPr lang="en-US" sz="2400" baseline="30000" dirty="0">
                <a:solidFill>
                  <a:srgbClr val="000000"/>
                </a:solidFill>
              </a:rPr>
              <a:t>2</a:t>
            </a:r>
          </a:p>
        </p:txBody>
      </p:sp>
    </p:spTree>
    <p:extLst>
      <p:ext uri="{BB962C8B-B14F-4D97-AF65-F5344CB8AC3E}">
        <p14:creationId xmlns:p14="http://schemas.microsoft.com/office/powerpoint/2010/main" val="25231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par>
                                <p:cTn id="8" presetID="22" presetClass="entr" presetSubtype="8"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wipe(left)">
                                      <p:cBhvr>
                                        <p:cTn id="10" dur="500"/>
                                        <p:tgtEl>
                                          <p:spTgt spid="93"/>
                                        </p:tgtEl>
                                      </p:cBhvr>
                                    </p:animEffect>
                                  </p:childTnLst>
                                </p:cTn>
                              </p:par>
                              <p:par>
                                <p:cTn id="11" presetID="22" presetClass="entr" presetSubtype="8"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wipe(left)">
                                      <p:cBhvr>
                                        <p:cTn id="13" dur="500"/>
                                        <p:tgtEl>
                                          <p:spTgt spid="8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left)">
                                      <p:cBhvr>
                                        <p:cTn id="2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302" y="138187"/>
            <a:ext cx="8917697" cy="1908585"/>
          </a:xfrm>
        </p:spPr>
        <p:txBody>
          <a:bodyPr>
            <a:normAutofit/>
          </a:bodyPr>
          <a:lstStyle/>
          <a:p>
            <a:r>
              <a:rPr lang="en-US" dirty="0" err="1"/>
              <a:t>Dennard</a:t>
            </a:r>
            <a:r>
              <a:rPr lang="en-US" dirty="0"/>
              <a:t> scaling </a:t>
            </a:r>
            <a:r>
              <a:rPr lang="en-US" dirty="0">
                <a:solidFill>
                  <a:srgbClr val="000000"/>
                </a:solidFill>
              </a:rPr>
              <a:t>broke</a:t>
            </a:r>
            <a:r>
              <a:rPr lang="en-US" dirty="0"/>
              <a:t>: </a:t>
            </a:r>
            <a:br>
              <a:rPr lang="en-US" dirty="0"/>
            </a:br>
            <a:r>
              <a:rPr lang="en-US" sz="2800" dirty="0"/>
              <a:t>Double the transistors; </a:t>
            </a:r>
            <a:r>
              <a:rPr lang="en-US" sz="2800" dirty="0">
                <a:solidFill>
                  <a:srgbClr val="000000"/>
                </a:solidFill>
              </a:rPr>
              <a:t>still scale their power down</a:t>
            </a:r>
          </a:p>
        </p:txBody>
      </p:sp>
      <p:sp>
        <p:nvSpPr>
          <p:cNvPr id="4" name="Slide Number Placeholder 3"/>
          <p:cNvSpPr>
            <a:spLocks noGrp="1"/>
          </p:cNvSpPr>
          <p:nvPr>
            <p:ph type="sldNum" sz="quarter" idx="12"/>
          </p:nvPr>
        </p:nvSpPr>
        <p:spPr/>
        <p:txBody>
          <a:bodyPr/>
          <a:lstStyle/>
          <a:p>
            <a:fld id="{43E6274D-23B7-8E4D-B11C-FBF76E93AA39}" type="slidenum">
              <a:rPr lang="en-US" smtClean="0"/>
              <a:t>44</a:t>
            </a:fld>
            <a:endParaRPr lang="en-US"/>
          </a:p>
        </p:txBody>
      </p:sp>
      <p:grpSp>
        <p:nvGrpSpPr>
          <p:cNvPr id="7" name="Group 6"/>
          <p:cNvGrpSpPr/>
          <p:nvPr/>
        </p:nvGrpSpPr>
        <p:grpSpPr>
          <a:xfrm>
            <a:off x="2242357" y="2589264"/>
            <a:ext cx="1371600" cy="1371600"/>
            <a:chOff x="1653483" y="1669178"/>
            <a:chExt cx="1371600" cy="1371600"/>
          </a:xfrm>
        </p:grpSpPr>
        <p:sp>
          <p:nvSpPr>
            <p:cNvPr id="5" name="Rectangle 4"/>
            <p:cNvSpPr>
              <a:spLocks noChangeAspect="1"/>
            </p:cNvSpPr>
            <p:nvPr/>
          </p:nvSpPr>
          <p:spPr>
            <a:xfrm>
              <a:off x="1653483" y="1669178"/>
              <a:ext cx="1371600" cy="1371600"/>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9" name="Picture 38" descr="MST-Transistor_620x45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3483" y="1833032"/>
              <a:ext cx="1371600" cy="1006578"/>
            </a:xfrm>
            <a:prstGeom prst="rect">
              <a:avLst/>
            </a:prstGeom>
          </p:spPr>
        </p:pic>
      </p:grpSp>
      <p:grpSp>
        <p:nvGrpSpPr>
          <p:cNvPr id="8" name="Group 7"/>
          <p:cNvGrpSpPr/>
          <p:nvPr/>
        </p:nvGrpSpPr>
        <p:grpSpPr>
          <a:xfrm>
            <a:off x="7559128" y="2790432"/>
            <a:ext cx="915943" cy="969264"/>
            <a:chOff x="6496761" y="1870346"/>
            <a:chExt cx="969264" cy="969264"/>
          </a:xfrm>
        </p:grpSpPr>
        <p:sp>
          <p:nvSpPr>
            <p:cNvPr id="6" name="Rectangle 5"/>
            <p:cNvSpPr>
              <a:spLocks noChangeAspect="1"/>
            </p:cNvSpPr>
            <p:nvPr/>
          </p:nvSpPr>
          <p:spPr>
            <a:xfrm>
              <a:off x="6496761" y="1870346"/>
              <a:ext cx="969264" cy="969264"/>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0" name="Picture 39" descr="MST-Transistor_620x455.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96761" y="1992913"/>
              <a:ext cx="969264" cy="711315"/>
            </a:xfrm>
            <a:prstGeom prst="rect">
              <a:avLst/>
            </a:prstGeom>
          </p:spPr>
        </p:pic>
      </p:grpSp>
      <p:grpSp>
        <p:nvGrpSpPr>
          <p:cNvPr id="58" name="Group 57"/>
          <p:cNvGrpSpPr/>
          <p:nvPr/>
        </p:nvGrpSpPr>
        <p:grpSpPr>
          <a:xfrm>
            <a:off x="3772216" y="2605066"/>
            <a:ext cx="3781090" cy="1339997"/>
            <a:chOff x="1509021" y="2904524"/>
            <a:chExt cx="4001204" cy="1339997"/>
          </a:xfrm>
        </p:grpSpPr>
        <p:grpSp>
          <p:nvGrpSpPr>
            <p:cNvPr id="57" name="Group 56"/>
            <p:cNvGrpSpPr/>
            <p:nvPr/>
          </p:nvGrpSpPr>
          <p:grpSpPr>
            <a:xfrm>
              <a:off x="2318422" y="3043024"/>
              <a:ext cx="3191803" cy="924498"/>
              <a:chOff x="2318422" y="3043024"/>
              <a:chExt cx="3191803" cy="924498"/>
            </a:xfrm>
          </p:grpSpPr>
          <p:cxnSp>
            <p:nvCxnSpPr>
              <p:cNvPr id="52" name="Straight Connector 51"/>
              <p:cNvCxnSpPr/>
              <p:nvPr/>
            </p:nvCxnSpPr>
            <p:spPr>
              <a:xfrm>
                <a:off x="3437971" y="3574522"/>
                <a:ext cx="2072254"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3" idx="3"/>
              </p:cNvCxnSpPr>
              <p:nvPr/>
            </p:nvCxnSpPr>
            <p:spPr>
              <a:xfrm>
                <a:off x="2693412" y="3043024"/>
                <a:ext cx="744559" cy="5314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6" idx="3"/>
              </p:cNvCxnSpPr>
              <p:nvPr/>
            </p:nvCxnSpPr>
            <p:spPr>
              <a:xfrm>
                <a:off x="2318422" y="3436023"/>
                <a:ext cx="1119549" cy="138499"/>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42" idx="3"/>
              </p:cNvCxnSpPr>
              <p:nvPr/>
            </p:nvCxnSpPr>
            <p:spPr>
              <a:xfrm flipV="1">
                <a:off x="3031433" y="3574524"/>
                <a:ext cx="406538" cy="3929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1509021" y="2904524"/>
              <a:ext cx="1184391" cy="276999"/>
            </a:xfrm>
            <a:prstGeom prst="rect">
              <a:avLst/>
            </a:prstGeom>
            <a:noFill/>
          </p:spPr>
          <p:txBody>
            <a:bodyPr wrap="none" lIns="0" tIns="0" rIns="91440" bIns="0" rtlCol="0">
              <a:spAutoFit/>
            </a:bodyPr>
            <a:lstStyle/>
            <a:p>
              <a:r>
                <a:rPr lang="en-US" dirty="0"/>
                <a:t>Dimensions</a:t>
              </a:r>
            </a:p>
          </p:txBody>
        </p:sp>
        <p:sp>
          <p:nvSpPr>
            <p:cNvPr id="36" name="TextBox 35"/>
            <p:cNvSpPr txBox="1"/>
            <p:nvPr/>
          </p:nvSpPr>
          <p:spPr>
            <a:xfrm>
              <a:off x="1509021" y="3297523"/>
              <a:ext cx="809401" cy="276999"/>
            </a:xfrm>
            <a:prstGeom prst="rect">
              <a:avLst/>
            </a:prstGeom>
            <a:noFill/>
          </p:spPr>
          <p:txBody>
            <a:bodyPr wrap="none" lIns="0" tIns="0" rIns="91440" bIns="0" rtlCol="0">
              <a:spAutoFit/>
            </a:bodyPr>
            <a:lstStyle/>
            <a:p>
              <a:r>
                <a:rPr lang="en-US" dirty="0"/>
                <a:t>Voltage</a:t>
              </a:r>
            </a:p>
          </p:txBody>
        </p:sp>
        <p:sp>
          <p:nvSpPr>
            <p:cNvPr id="42" name="TextBox 41"/>
            <p:cNvSpPr txBox="1"/>
            <p:nvPr/>
          </p:nvSpPr>
          <p:spPr>
            <a:xfrm>
              <a:off x="1509021" y="3690523"/>
              <a:ext cx="1522412" cy="553998"/>
            </a:xfrm>
            <a:prstGeom prst="rect">
              <a:avLst/>
            </a:prstGeom>
            <a:noFill/>
          </p:spPr>
          <p:txBody>
            <a:bodyPr wrap="none" lIns="0" tIns="0" rIns="91440" bIns="0" rtlCol="0">
              <a:spAutoFit/>
            </a:bodyPr>
            <a:lstStyle/>
            <a:p>
              <a:r>
                <a:rPr lang="en-US" dirty="0"/>
                <a:t>Doping</a:t>
              </a:r>
              <a:br>
                <a:rPr lang="en-US" dirty="0"/>
              </a:br>
              <a:r>
                <a:rPr lang="en-US" dirty="0"/>
                <a:t>Concentrations</a:t>
              </a:r>
            </a:p>
          </p:txBody>
        </p:sp>
        <p:sp>
          <p:nvSpPr>
            <p:cNvPr id="53" name="TextBox 52"/>
            <p:cNvSpPr txBox="1"/>
            <p:nvPr/>
          </p:nvSpPr>
          <p:spPr>
            <a:xfrm>
              <a:off x="3904759" y="3299658"/>
              <a:ext cx="732142" cy="461665"/>
            </a:xfrm>
            <a:prstGeom prst="rect">
              <a:avLst/>
            </a:prstGeom>
            <a:solidFill>
              <a:schemeClr val="bg1"/>
            </a:solidFill>
          </p:spPr>
          <p:txBody>
            <a:bodyPr wrap="none" rtlCol="0" anchor="ctr" anchorCtr="1">
              <a:spAutoFit/>
            </a:bodyPr>
            <a:lstStyle/>
            <a:p>
              <a:pPr algn="ctr"/>
              <a:r>
                <a:rPr lang="en-US" sz="2400" b="1" dirty="0"/>
                <a:t>×0.7</a:t>
              </a:r>
            </a:p>
          </p:txBody>
        </p:sp>
      </p:grpSp>
      <p:grpSp>
        <p:nvGrpSpPr>
          <p:cNvPr id="83" name="Group 82"/>
          <p:cNvGrpSpPr/>
          <p:nvPr/>
        </p:nvGrpSpPr>
        <p:grpSpPr>
          <a:xfrm>
            <a:off x="1592910" y="4038475"/>
            <a:ext cx="6882162" cy="461665"/>
            <a:chOff x="689594" y="3887802"/>
            <a:chExt cx="7239727" cy="461665"/>
          </a:xfrm>
        </p:grpSpPr>
        <p:sp>
          <p:nvSpPr>
            <p:cNvPr id="62" name="TextBox 61"/>
            <p:cNvSpPr txBox="1"/>
            <p:nvPr/>
          </p:nvSpPr>
          <p:spPr>
            <a:xfrm>
              <a:off x="689594" y="3937171"/>
              <a:ext cx="585948" cy="369332"/>
            </a:xfrm>
            <a:prstGeom prst="rect">
              <a:avLst/>
            </a:prstGeom>
            <a:noFill/>
          </p:spPr>
          <p:txBody>
            <a:bodyPr wrap="none" lIns="0" tIns="0" rIns="0" bIns="0" rtlCol="0">
              <a:spAutoFit/>
            </a:bodyPr>
            <a:lstStyle/>
            <a:p>
              <a:pPr algn="r"/>
              <a:r>
                <a:rPr lang="en-US" sz="2400" dirty="0"/>
                <a:t>Area</a:t>
              </a:r>
            </a:p>
          </p:txBody>
        </p:sp>
        <p:cxnSp>
          <p:nvCxnSpPr>
            <p:cNvPr id="64" name="Straight Connector 63"/>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0.5×↓</a:t>
              </a:r>
            </a:p>
          </p:txBody>
        </p:sp>
      </p:grpSp>
      <p:grpSp>
        <p:nvGrpSpPr>
          <p:cNvPr id="84" name="Group 83"/>
          <p:cNvGrpSpPr/>
          <p:nvPr/>
        </p:nvGrpSpPr>
        <p:grpSpPr>
          <a:xfrm>
            <a:off x="1326554" y="6013825"/>
            <a:ext cx="7148517" cy="461665"/>
            <a:chOff x="435006" y="4501867"/>
            <a:chExt cx="7494315" cy="461665"/>
          </a:xfrm>
        </p:grpSpPr>
        <p:sp>
          <p:nvSpPr>
            <p:cNvPr id="67" name="TextBox 66"/>
            <p:cNvSpPr txBox="1"/>
            <p:nvPr/>
          </p:nvSpPr>
          <p:spPr>
            <a:xfrm>
              <a:off x="435006" y="4551236"/>
              <a:ext cx="840535" cy="369332"/>
            </a:xfrm>
            <a:prstGeom prst="rect">
              <a:avLst/>
            </a:prstGeom>
            <a:noFill/>
          </p:spPr>
          <p:txBody>
            <a:bodyPr wrap="none" lIns="0" tIns="0" rIns="0" bIns="0" rtlCol="0">
              <a:spAutoFit/>
            </a:bodyPr>
            <a:lstStyle/>
            <a:p>
              <a:pPr algn="r"/>
              <a:r>
                <a:rPr lang="en-US" sz="2400" dirty="0">
                  <a:solidFill>
                    <a:srgbClr val="000000"/>
                  </a:solidFill>
                </a:rPr>
                <a:t>Power</a:t>
              </a:r>
            </a:p>
          </p:txBody>
        </p:sp>
        <p:cxnSp>
          <p:nvCxnSpPr>
            <p:cNvPr id="69" name="Straight Connector 68"/>
            <p:cNvCxnSpPr/>
            <p:nvPr/>
          </p:nvCxnSpPr>
          <p:spPr>
            <a:xfrm>
              <a:off x="1339042" y="4774116"/>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4073263" y="4501867"/>
              <a:ext cx="1059657" cy="461665"/>
            </a:xfrm>
            <a:prstGeom prst="rect">
              <a:avLst/>
            </a:prstGeom>
            <a:solidFill>
              <a:schemeClr val="bg1"/>
            </a:solidFill>
          </p:spPr>
          <p:txBody>
            <a:bodyPr wrap="none" rtlCol="0" anchor="ctr" anchorCtr="1">
              <a:spAutoFit/>
            </a:bodyPr>
            <a:lstStyle/>
            <a:p>
              <a:pPr algn="ctr"/>
              <a:r>
                <a:rPr lang="en-US" sz="2400" b="1" dirty="0">
                  <a:solidFill>
                    <a:srgbClr val="000000"/>
                  </a:solidFill>
                </a:rPr>
                <a:t>0.5×↓</a:t>
              </a:r>
            </a:p>
          </p:txBody>
        </p:sp>
      </p:grpSp>
      <p:grpSp>
        <p:nvGrpSpPr>
          <p:cNvPr id="86" name="Group 85"/>
          <p:cNvGrpSpPr/>
          <p:nvPr/>
        </p:nvGrpSpPr>
        <p:grpSpPr>
          <a:xfrm>
            <a:off x="869304" y="5283941"/>
            <a:ext cx="7605768" cy="461665"/>
            <a:chOff x="-34011" y="5133268"/>
            <a:chExt cx="7963332" cy="461665"/>
          </a:xfrm>
        </p:grpSpPr>
        <p:sp>
          <p:nvSpPr>
            <p:cNvPr id="72" name="TextBox 71"/>
            <p:cNvSpPr txBox="1"/>
            <p:nvPr/>
          </p:nvSpPr>
          <p:spPr>
            <a:xfrm>
              <a:off x="-34011" y="5160481"/>
              <a:ext cx="1309553" cy="369332"/>
            </a:xfrm>
            <a:prstGeom prst="rect">
              <a:avLst/>
            </a:prstGeom>
            <a:noFill/>
          </p:spPr>
          <p:txBody>
            <a:bodyPr wrap="none" lIns="0" tIns="0" rIns="0" bIns="0" rtlCol="0">
              <a:spAutoFit/>
            </a:bodyPr>
            <a:lstStyle/>
            <a:p>
              <a:pPr algn="r"/>
              <a:r>
                <a:rPr lang="en-US" sz="2400" dirty="0"/>
                <a:t>Frequency</a:t>
              </a:r>
            </a:p>
          </p:txBody>
        </p:sp>
        <p:cxnSp>
          <p:nvCxnSpPr>
            <p:cNvPr id="74" name="Straight Connector 73"/>
            <p:cNvCxnSpPr/>
            <p:nvPr/>
          </p:nvCxnSpPr>
          <p:spPr>
            <a:xfrm>
              <a:off x="1339042" y="5405517"/>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4097710" y="5133268"/>
              <a:ext cx="1010763" cy="461665"/>
            </a:xfrm>
            <a:prstGeom prst="rect">
              <a:avLst/>
            </a:prstGeom>
            <a:solidFill>
              <a:schemeClr val="bg1"/>
            </a:solidFill>
          </p:spPr>
          <p:txBody>
            <a:bodyPr wrap="none" rtlCol="0" anchor="ctr" anchorCtr="1">
              <a:spAutoFit/>
            </a:bodyPr>
            <a:lstStyle/>
            <a:p>
              <a:pPr algn="ctr"/>
              <a:r>
                <a:rPr lang="en-US" sz="2400" b="1" dirty="0"/>
                <a:t>1.4×↑</a:t>
              </a:r>
            </a:p>
          </p:txBody>
        </p:sp>
      </p:grpSp>
      <p:grpSp>
        <p:nvGrpSpPr>
          <p:cNvPr id="93" name="Group 92"/>
          <p:cNvGrpSpPr/>
          <p:nvPr/>
        </p:nvGrpSpPr>
        <p:grpSpPr>
          <a:xfrm>
            <a:off x="661916" y="4661208"/>
            <a:ext cx="7813156" cy="461665"/>
            <a:chOff x="-241400" y="3887802"/>
            <a:chExt cx="8170721" cy="461665"/>
          </a:xfrm>
        </p:grpSpPr>
        <p:sp>
          <p:nvSpPr>
            <p:cNvPr id="94" name="TextBox 93"/>
            <p:cNvSpPr txBox="1"/>
            <p:nvPr/>
          </p:nvSpPr>
          <p:spPr>
            <a:xfrm>
              <a:off x="-241400" y="3937171"/>
              <a:ext cx="1516942" cy="369332"/>
            </a:xfrm>
            <a:prstGeom prst="rect">
              <a:avLst/>
            </a:prstGeom>
            <a:noFill/>
          </p:spPr>
          <p:txBody>
            <a:bodyPr wrap="none" lIns="0" tIns="0" rIns="0" bIns="0" rtlCol="0">
              <a:spAutoFit/>
            </a:bodyPr>
            <a:lstStyle/>
            <a:p>
              <a:pPr algn="r"/>
              <a:r>
                <a:rPr lang="en-US" sz="2400" dirty="0"/>
                <a:t>Capacitance</a:t>
              </a:r>
            </a:p>
          </p:txBody>
        </p:sp>
        <p:cxnSp>
          <p:nvCxnSpPr>
            <p:cNvPr id="95" name="Straight Connector 94"/>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0.7×↓</a:t>
              </a:r>
            </a:p>
          </p:txBody>
        </p:sp>
      </p:grpSp>
      <p:sp>
        <p:nvSpPr>
          <p:cNvPr id="97" name="TextBox 96"/>
          <p:cNvSpPr txBox="1"/>
          <p:nvPr/>
        </p:nvSpPr>
        <p:spPr>
          <a:xfrm>
            <a:off x="3068249" y="2038428"/>
            <a:ext cx="5265834" cy="461665"/>
          </a:xfrm>
          <a:prstGeom prst="rect">
            <a:avLst/>
          </a:prstGeom>
          <a:noFill/>
        </p:spPr>
        <p:txBody>
          <a:bodyPr wrap="none" rtlCol="0">
            <a:spAutoFit/>
          </a:bodyPr>
          <a:lstStyle/>
          <a:p>
            <a:r>
              <a:rPr lang="en-US" sz="2400" dirty="0"/>
              <a:t>Transistor: 2D Voltage-Controlled Switch</a:t>
            </a:r>
          </a:p>
        </p:txBody>
      </p:sp>
      <p:sp>
        <p:nvSpPr>
          <p:cNvPr id="100" name="TextBox 99"/>
          <p:cNvSpPr txBox="1"/>
          <p:nvPr/>
        </p:nvSpPr>
        <p:spPr>
          <a:xfrm>
            <a:off x="2646829" y="5728412"/>
            <a:ext cx="5687254" cy="369332"/>
          </a:xfrm>
          <a:prstGeom prst="rect">
            <a:avLst/>
          </a:prstGeom>
          <a:noFill/>
        </p:spPr>
        <p:txBody>
          <a:bodyPr wrap="none" lIns="0" tIns="0" rIns="0" bIns="0" rtlCol="0">
            <a:spAutoFit/>
          </a:bodyPr>
          <a:lstStyle/>
          <a:p>
            <a:pPr algn="ctr"/>
            <a:r>
              <a:rPr lang="en-US" sz="2400" dirty="0">
                <a:solidFill>
                  <a:srgbClr val="000000"/>
                </a:solidFill>
              </a:rPr>
              <a:t>Power = Capacitance × Frequency × Voltage</a:t>
            </a:r>
            <a:r>
              <a:rPr lang="en-US" sz="2400" baseline="30000" dirty="0">
                <a:solidFill>
                  <a:srgbClr val="000000"/>
                </a:solidFill>
              </a:rPr>
              <a:t>2</a:t>
            </a:r>
          </a:p>
        </p:txBody>
      </p:sp>
      <p:pic>
        <p:nvPicPr>
          <p:cNvPr id="11" name="Picture 10"/>
          <p:cNvPicPr>
            <a:picLocks noChangeAspect="1"/>
          </p:cNvPicPr>
          <p:nvPr/>
        </p:nvPicPr>
        <p:blipFill>
          <a:blip r:embed="rId5"/>
          <a:stretch>
            <a:fillRect/>
          </a:stretch>
        </p:blipFill>
        <p:spPr>
          <a:xfrm>
            <a:off x="3746863" y="2869939"/>
            <a:ext cx="723900" cy="622300"/>
          </a:xfrm>
          <a:prstGeom prst="rect">
            <a:avLst/>
          </a:prstGeom>
        </p:spPr>
      </p:pic>
      <p:pic>
        <p:nvPicPr>
          <p:cNvPr id="43" name="Picture 42"/>
          <p:cNvPicPr>
            <a:picLocks noChangeAspect="1"/>
          </p:cNvPicPr>
          <p:nvPr/>
        </p:nvPicPr>
        <p:blipFill>
          <a:blip r:embed="rId5"/>
          <a:stretch>
            <a:fillRect/>
          </a:stretch>
        </p:blipFill>
        <p:spPr>
          <a:xfrm>
            <a:off x="4891451" y="4622307"/>
            <a:ext cx="723900" cy="622300"/>
          </a:xfrm>
          <a:prstGeom prst="rect">
            <a:avLst/>
          </a:prstGeom>
        </p:spPr>
      </p:pic>
      <p:pic>
        <p:nvPicPr>
          <p:cNvPr id="44" name="Picture 43"/>
          <p:cNvPicPr>
            <a:picLocks noChangeAspect="1"/>
          </p:cNvPicPr>
          <p:nvPr/>
        </p:nvPicPr>
        <p:blipFill>
          <a:blip r:embed="rId5"/>
          <a:stretch>
            <a:fillRect/>
          </a:stretch>
        </p:blipFill>
        <p:spPr>
          <a:xfrm>
            <a:off x="4898360" y="5974924"/>
            <a:ext cx="723900" cy="622300"/>
          </a:xfrm>
          <a:prstGeom prst="rect">
            <a:avLst/>
          </a:prstGeom>
        </p:spPr>
      </p:pic>
      <p:pic>
        <p:nvPicPr>
          <p:cNvPr id="45" name="Picture 44"/>
          <p:cNvPicPr>
            <a:picLocks noChangeAspect="1"/>
          </p:cNvPicPr>
          <p:nvPr/>
        </p:nvPicPr>
        <p:blipFill>
          <a:blip r:embed="rId6"/>
          <a:stretch>
            <a:fillRect/>
          </a:stretch>
        </p:blipFill>
        <p:spPr>
          <a:xfrm>
            <a:off x="4850822" y="5122873"/>
            <a:ext cx="819917" cy="795475"/>
          </a:xfrm>
          <a:prstGeom prst="rect">
            <a:avLst/>
          </a:prstGeom>
        </p:spPr>
      </p:pic>
      <p:pic>
        <p:nvPicPr>
          <p:cNvPr id="46" name="Picture 45"/>
          <p:cNvPicPr>
            <a:picLocks noChangeAspect="1"/>
          </p:cNvPicPr>
          <p:nvPr/>
        </p:nvPicPr>
        <p:blipFill>
          <a:blip r:embed="rId5"/>
          <a:stretch>
            <a:fillRect/>
          </a:stretch>
        </p:blipFill>
        <p:spPr>
          <a:xfrm>
            <a:off x="4796937" y="5122873"/>
            <a:ext cx="1085850" cy="933450"/>
          </a:xfrm>
          <a:prstGeom prst="rect">
            <a:avLst/>
          </a:prstGeom>
        </p:spPr>
      </p:pic>
    </p:spTree>
    <p:extLst>
      <p:ext uri="{BB962C8B-B14F-4D97-AF65-F5344CB8AC3E}">
        <p14:creationId xmlns:p14="http://schemas.microsoft.com/office/powerpoint/2010/main" val="31168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Dark silicon</a:t>
            </a:r>
            <a:br>
              <a:rPr lang="en-US" dirty="0"/>
            </a:br>
            <a:r>
              <a:rPr lang="en-US" sz="2800" dirty="0"/>
              <a:t>If you cannot power them, why bother making them?</a:t>
            </a:r>
          </a:p>
        </p:txBody>
      </p:sp>
      <p:sp>
        <p:nvSpPr>
          <p:cNvPr id="4" name="Slide Number Placeholder 3"/>
          <p:cNvSpPr>
            <a:spLocks noGrp="1"/>
          </p:cNvSpPr>
          <p:nvPr>
            <p:ph type="sldNum" sz="quarter" idx="12"/>
          </p:nvPr>
        </p:nvSpPr>
        <p:spPr/>
        <p:txBody>
          <a:bodyPr/>
          <a:lstStyle/>
          <a:p>
            <a:fld id="{43E6274D-23B7-8E4D-B11C-FBF76E93AA39}" type="slidenum">
              <a:rPr lang="en-US" smtClean="0"/>
              <a:t>45</a:t>
            </a:fld>
            <a:endParaRPr lang="en-US"/>
          </a:p>
        </p:txBody>
      </p:sp>
      <p:grpSp>
        <p:nvGrpSpPr>
          <p:cNvPr id="15" name="Group 14"/>
          <p:cNvGrpSpPr/>
          <p:nvPr/>
        </p:nvGrpSpPr>
        <p:grpSpPr>
          <a:xfrm>
            <a:off x="997741" y="2318603"/>
            <a:ext cx="7148518" cy="1062970"/>
            <a:chOff x="751809" y="2318603"/>
            <a:chExt cx="7148518" cy="1062970"/>
          </a:xfrm>
        </p:grpSpPr>
        <p:grpSp>
          <p:nvGrpSpPr>
            <p:cNvPr id="5" name="Group 4"/>
            <p:cNvGrpSpPr/>
            <p:nvPr/>
          </p:nvGrpSpPr>
          <p:grpSpPr>
            <a:xfrm>
              <a:off x="1018165" y="2318603"/>
              <a:ext cx="6882162" cy="461665"/>
              <a:chOff x="689594" y="3887802"/>
              <a:chExt cx="7239727" cy="461665"/>
            </a:xfrm>
          </p:grpSpPr>
          <p:sp>
            <p:nvSpPr>
              <p:cNvPr id="6" name="TextBox 5"/>
              <p:cNvSpPr txBox="1"/>
              <p:nvPr/>
            </p:nvSpPr>
            <p:spPr>
              <a:xfrm>
                <a:off x="689594" y="3937171"/>
                <a:ext cx="585948" cy="369332"/>
              </a:xfrm>
              <a:prstGeom prst="rect">
                <a:avLst/>
              </a:prstGeom>
              <a:noFill/>
            </p:spPr>
            <p:txBody>
              <a:bodyPr wrap="none" lIns="0" tIns="0" rIns="0" bIns="0" rtlCol="0">
                <a:spAutoFit/>
              </a:bodyPr>
              <a:lstStyle/>
              <a:p>
                <a:pPr algn="r"/>
                <a:r>
                  <a:rPr lang="en-US" sz="2400" dirty="0"/>
                  <a:t>Area</a:t>
                </a:r>
              </a:p>
            </p:txBody>
          </p:sp>
          <p:cxnSp>
            <p:nvCxnSpPr>
              <p:cNvPr id="7" name="Straight Connector 6"/>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680253" y="3887802"/>
                <a:ext cx="1010763" cy="461665"/>
              </a:xfrm>
              <a:prstGeom prst="rect">
                <a:avLst/>
              </a:prstGeom>
              <a:solidFill>
                <a:schemeClr val="bg1"/>
              </a:solidFill>
            </p:spPr>
            <p:txBody>
              <a:bodyPr wrap="none" rtlCol="0" anchor="ctr" anchorCtr="1">
                <a:spAutoFit/>
              </a:bodyPr>
              <a:lstStyle/>
              <a:p>
                <a:pPr algn="ctr"/>
                <a:r>
                  <a:rPr lang="en-US" sz="2400" b="1" dirty="0"/>
                  <a:t>0.5×↓</a:t>
                </a:r>
              </a:p>
            </p:txBody>
          </p:sp>
        </p:grpSp>
        <p:grpSp>
          <p:nvGrpSpPr>
            <p:cNvPr id="9" name="Group 8"/>
            <p:cNvGrpSpPr/>
            <p:nvPr/>
          </p:nvGrpSpPr>
          <p:grpSpPr>
            <a:xfrm>
              <a:off x="751809" y="2759273"/>
              <a:ext cx="7148517" cy="461665"/>
              <a:chOff x="435006" y="4501867"/>
              <a:chExt cx="7494315" cy="461665"/>
            </a:xfrm>
          </p:grpSpPr>
          <p:sp>
            <p:nvSpPr>
              <p:cNvPr id="10" name="TextBox 9"/>
              <p:cNvSpPr txBox="1"/>
              <p:nvPr/>
            </p:nvSpPr>
            <p:spPr>
              <a:xfrm>
                <a:off x="435006" y="4551236"/>
                <a:ext cx="840535" cy="369332"/>
              </a:xfrm>
              <a:prstGeom prst="rect">
                <a:avLst/>
              </a:prstGeom>
              <a:noFill/>
            </p:spPr>
            <p:txBody>
              <a:bodyPr wrap="none" lIns="0" tIns="0" rIns="0" bIns="0" rtlCol="0">
                <a:spAutoFit/>
              </a:bodyPr>
              <a:lstStyle/>
              <a:p>
                <a:pPr algn="r"/>
                <a:r>
                  <a:rPr lang="en-US" sz="2400" dirty="0">
                    <a:solidFill>
                      <a:srgbClr val="000000"/>
                    </a:solidFill>
                  </a:rPr>
                  <a:t>Power</a:t>
                </a:r>
              </a:p>
            </p:txBody>
          </p:sp>
          <p:cxnSp>
            <p:nvCxnSpPr>
              <p:cNvPr id="11" name="Straight Connector 10"/>
              <p:cNvCxnSpPr/>
              <p:nvPr/>
            </p:nvCxnSpPr>
            <p:spPr>
              <a:xfrm>
                <a:off x="1339042" y="4774116"/>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657227" y="4501867"/>
                <a:ext cx="1059657" cy="461665"/>
              </a:xfrm>
              <a:prstGeom prst="rect">
                <a:avLst/>
              </a:prstGeom>
              <a:solidFill>
                <a:schemeClr val="bg1"/>
              </a:solidFill>
            </p:spPr>
            <p:txBody>
              <a:bodyPr wrap="none" rtlCol="0" anchor="ctr" anchorCtr="1">
                <a:spAutoFit/>
              </a:bodyPr>
              <a:lstStyle/>
              <a:p>
                <a:pPr algn="ctr"/>
                <a:r>
                  <a:rPr lang="en-US" sz="2400" b="1" dirty="0">
                    <a:solidFill>
                      <a:srgbClr val="000000"/>
                    </a:solidFill>
                  </a:rPr>
                  <a:t>0.5×↓</a:t>
                </a:r>
              </a:p>
            </p:txBody>
          </p:sp>
        </p:grpSp>
        <p:pic>
          <p:nvPicPr>
            <p:cNvPr id="13" name="Picture 12"/>
            <p:cNvPicPr>
              <a:picLocks noChangeAspect="1"/>
            </p:cNvPicPr>
            <p:nvPr/>
          </p:nvPicPr>
          <p:blipFill>
            <a:blip r:embed="rId3"/>
            <a:stretch>
              <a:fillRect/>
            </a:stretch>
          </p:blipFill>
          <p:spPr>
            <a:xfrm>
              <a:off x="3939035" y="2759273"/>
              <a:ext cx="723900" cy="622300"/>
            </a:xfrm>
            <a:prstGeom prst="rect">
              <a:avLst/>
            </a:prstGeom>
          </p:spPr>
        </p:pic>
      </p:grpSp>
      <p:sp>
        <p:nvSpPr>
          <p:cNvPr id="16" name="Down Arrow 15"/>
          <p:cNvSpPr/>
          <p:nvPr/>
        </p:nvSpPr>
        <p:spPr>
          <a:xfrm>
            <a:off x="4368265" y="3375817"/>
            <a:ext cx="407470" cy="847754"/>
          </a:xfrm>
          <a:prstGeom prst="downArrow">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TextBox 16"/>
          <p:cNvSpPr txBox="1"/>
          <p:nvPr/>
        </p:nvSpPr>
        <p:spPr>
          <a:xfrm>
            <a:off x="457200" y="4667026"/>
            <a:ext cx="8229600" cy="1754326"/>
          </a:xfrm>
          <a:prstGeom prst="rect">
            <a:avLst/>
          </a:prstGeom>
          <a:solidFill>
            <a:schemeClr val="bg1"/>
          </a:solidFill>
          <a:ln w="19050" cmpd="sng">
            <a:solidFill>
              <a:schemeClr val="tx1"/>
            </a:solidFill>
          </a:ln>
        </p:spPr>
        <p:txBody>
          <a:bodyPr wrap="square" tIns="228600" rtlCol="0">
            <a:spAutoFit/>
          </a:bodyPr>
          <a:lstStyle/>
          <a:p>
            <a:pPr algn="ctr">
              <a:spcBef>
                <a:spcPts val="600"/>
              </a:spcBef>
            </a:pPr>
            <a:r>
              <a:rPr lang="en-US" sz="3200" dirty="0"/>
              <a:t>Fraction of transistors that need to be</a:t>
            </a:r>
            <a:br>
              <a:rPr lang="en-US" sz="3200" dirty="0"/>
            </a:br>
            <a:r>
              <a:rPr lang="en-US" sz="3200" dirty="0">
                <a:solidFill>
                  <a:srgbClr val="000000"/>
                </a:solidFill>
              </a:rPr>
              <a:t>powered off at all times</a:t>
            </a:r>
            <a:br>
              <a:rPr lang="en-US" sz="3200" dirty="0">
                <a:solidFill>
                  <a:srgbClr val="000000"/>
                </a:solidFill>
              </a:rPr>
            </a:br>
            <a:r>
              <a:rPr lang="en-US" sz="3200" dirty="0"/>
              <a:t>due to power constraints</a:t>
            </a:r>
          </a:p>
        </p:txBody>
      </p:sp>
      <p:sp>
        <p:nvSpPr>
          <p:cNvPr id="14" name="TextBox 13"/>
          <p:cNvSpPr txBox="1"/>
          <p:nvPr/>
        </p:nvSpPr>
        <p:spPr>
          <a:xfrm>
            <a:off x="3383890" y="4223571"/>
            <a:ext cx="2376221" cy="646331"/>
          </a:xfrm>
          <a:prstGeom prst="rect">
            <a:avLst/>
          </a:prstGeom>
          <a:solidFill>
            <a:schemeClr val="bg1"/>
          </a:solidFill>
          <a:ln w="19050" cmpd="sng">
            <a:solidFill>
              <a:schemeClr val="tx1"/>
            </a:solidFill>
          </a:ln>
        </p:spPr>
        <p:txBody>
          <a:bodyPr wrap="none" rtlCol="0">
            <a:spAutoFit/>
          </a:bodyPr>
          <a:lstStyle/>
          <a:p>
            <a:pPr algn="ctr"/>
            <a:r>
              <a:rPr lang="en-US" sz="3600" dirty="0"/>
              <a:t>Dark Silicon</a:t>
            </a:r>
          </a:p>
        </p:txBody>
      </p:sp>
    </p:spTree>
    <p:extLst>
      <p:ext uri="{BB962C8B-B14F-4D97-AF65-F5344CB8AC3E}">
        <p14:creationId xmlns:p14="http://schemas.microsoft.com/office/powerpoint/2010/main" val="1246570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dirty="0"/>
              <a:t>Looking back</a:t>
            </a:r>
            <a:br>
              <a:rPr lang="en-US" dirty="0"/>
            </a:br>
            <a:r>
              <a:rPr lang="en-US" sz="2800" dirty="0"/>
              <a:t>Evolution of processors</a:t>
            </a:r>
          </a:p>
        </p:txBody>
      </p:sp>
      <p:sp>
        <p:nvSpPr>
          <p:cNvPr id="7" name="Slide Number Placeholder 6"/>
          <p:cNvSpPr>
            <a:spLocks noGrp="1"/>
          </p:cNvSpPr>
          <p:nvPr>
            <p:ph type="sldNum" sz="quarter" idx="12"/>
          </p:nvPr>
        </p:nvSpPr>
        <p:spPr/>
        <p:txBody>
          <a:bodyPr/>
          <a:lstStyle/>
          <a:p>
            <a:fld id="{43E6274D-23B7-8E4D-B11C-FBF76E93AA39}" type="slidenum">
              <a:rPr lang="en-US" smtClean="0"/>
              <a:t>46</a:t>
            </a:fld>
            <a:endParaRPr lang="en-US"/>
          </a:p>
        </p:txBody>
      </p:sp>
      <p:sp>
        <p:nvSpPr>
          <p:cNvPr id="11" name="Pentagon 10"/>
          <p:cNvSpPr/>
          <p:nvPr/>
        </p:nvSpPr>
        <p:spPr>
          <a:xfrm>
            <a:off x="410077" y="4857188"/>
            <a:ext cx="8409310" cy="513080"/>
          </a:xfrm>
          <a:prstGeom prst="homePlate">
            <a:avLst/>
          </a:prstGeom>
          <a:gradFill flip="none" rotWithShape="1">
            <a:gsLst>
              <a:gs pos="0">
                <a:schemeClr val="bg1"/>
              </a:gs>
              <a:gs pos="100000">
                <a:schemeClr val="accent1">
                  <a:alpha val="15000"/>
                </a:schemeClr>
              </a:gs>
            </a:gsLst>
            <a:lin ang="0" scaled="1"/>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l="13901" r="13479"/>
          <a:stretch/>
        </p:blipFill>
        <p:spPr>
          <a:xfrm>
            <a:off x="418550" y="3936397"/>
            <a:ext cx="767079" cy="766838"/>
          </a:xfrm>
          <a:prstGeom prst="rect">
            <a:avLst/>
          </a:prstGeom>
          <a:ln w="38100" cmpd="sng">
            <a:solidFill>
              <a:schemeClr val="accent1"/>
            </a:solidFill>
          </a:ln>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a:ext>
            </a:extLst>
          </a:blip>
          <a:srcRect r="30699"/>
          <a:stretch/>
        </p:blipFill>
        <p:spPr>
          <a:xfrm>
            <a:off x="2817973" y="3472428"/>
            <a:ext cx="1231900" cy="1231900"/>
          </a:xfrm>
          <a:prstGeom prst="rect">
            <a:avLst/>
          </a:prstGeom>
          <a:ln w="38100" cmpd="sng">
            <a:solidFill>
              <a:schemeClr val="accent1"/>
            </a:solidFill>
          </a:ln>
        </p:spPr>
      </p:pic>
      <p:sp>
        <p:nvSpPr>
          <p:cNvPr id="68" name="TextBox 67"/>
          <p:cNvSpPr txBox="1"/>
          <p:nvPr/>
        </p:nvSpPr>
        <p:spPr>
          <a:xfrm>
            <a:off x="410077" y="4857188"/>
            <a:ext cx="808635" cy="461665"/>
          </a:xfrm>
          <a:prstGeom prst="rect">
            <a:avLst/>
          </a:prstGeom>
          <a:noFill/>
        </p:spPr>
        <p:txBody>
          <a:bodyPr wrap="none" rtlCol="0">
            <a:spAutoFit/>
          </a:bodyPr>
          <a:lstStyle/>
          <a:p>
            <a:pPr algn="ctr"/>
            <a:r>
              <a:rPr lang="en-US" sz="2400" dirty="0"/>
              <a:t>1971</a:t>
            </a:r>
          </a:p>
        </p:txBody>
      </p:sp>
      <p:sp>
        <p:nvSpPr>
          <p:cNvPr id="36" name="TextBox 35"/>
          <p:cNvSpPr txBox="1"/>
          <p:nvPr/>
        </p:nvSpPr>
        <p:spPr>
          <a:xfrm>
            <a:off x="3058851" y="4872888"/>
            <a:ext cx="808635" cy="461665"/>
          </a:xfrm>
          <a:prstGeom prst="rect">
            <a:avLst/>
          </a:prstGeom>
          <a:noFill/>
        </p:spPr>
        <p:txBody>
          <a:bodyPr wrap="none" rtlCol="0">
            <a:spAutoFit/>
          </a:bodyPr>
          <a:lstStyle/>
          <a:p>
            <a:pPr algn="ctr"/>
            <a:r>
              <a:rPr lang="en-US" sz="2400" dirty="0"/>
              <a:t>2003</a:t>
            </a:r>
          </a:p>
        </p:txBody>
      </p:sp>
      <p:sp>
        <p:nvSpPr>
          <p:cNvPr id="53" name="TextBox 52"/>
          <p:cNvSpPr txBox="1"/>
          <p:nvPr/>
        </p:nvSpPr>
        <p:spPr>
          <a:xfrm>
            <a:off x="808347" y="2538943"/>
            <a:ext cx="2465320" cy="523220"/>
          </a:xfrm>
          <a:prstGeom prst="rect">
            <a:avLst/>
          </a:prstGeom>
          <a:noFill/>
        </p:spPr>
        <p:txBody>
          <a:bodyPr wrap="square" lIns="0" rIns="0" rtlCol="0">
            <a:spAutoFit/>
          </a:bodyPr>
          <a:lstStyle/>
          <a:p>
            <a:pPr algn="ctr"/>
            <a:r>
              <a:rPr lang="en-US" sz="2800" dirty="0"/>
              <a:t>Single-core Era</a:t>
            </a:r>
          </a:p>
        </p:txBody>
      </p:sp>
      <p:grpSp>
        <p:nvGrpSpPr>
          <p:cNvPr id="2" name="Group 1"/>
          <p:cNvGrpSpPr/>
          <p:nvPr/>
        </p:nvGrpSpPr>
        <p:grpSpPr>
          <a:xfrm>
            <a:off x="3104206" y="1862175"/>
            <a:ext cx="5299896" cy="4499896"/>
            <a:chOff x="1741722" y="1155147"/>
            <a:chExt cx="5299896" cy="4499896"/>
          </a:xfrm>
        </p:grpSpPr>
        <p:grpSp>
          <p:nvGrpSpPr>
            <p:cNvPr id="38" name="Group 37"/>
            <p:cNvGrpSpPr/>
            <p:nvPr/>
          </p:nvGrpSpPr>
          <p:grpSpPr>
            <a:xfrm>
              <a:off x="2974173" y="2762825"/>
              <a:ext cx="1244845" cy="1252716"/>
              <a:chOff x="3038450" y="3034930"/>
              <a:chExt cx="1244845" cy="1252716"/>
            </a:xfrm>
            <a:solidFill>
              <a:srgbClr val="999999"/>
            </a:solidFill>
          </p:grpSpPr>
          <p:pic>
            <p:nvPicPr>
              <p:cNvPr id="19" name="Picture 18"/>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3038450" y="3034930"/>
                <a:ext cx="1244845" cy="622427"/>
              </a:xfrm>
              <a:prstGeom prst="rect">
                <a:avLst/>
              </a:prstGeom>
              <a:grpFill/>
              <a:ln w="38100" cmpd="sng">
                <a:solidFill>
                  <a:srgbClr val="4F81BD"/>
                </a:solidFill>
              </a:ln>
            </p:spPr>
          </p:pic>
          <p:pic>
            <p:nvPicPr>
              <p:cNvPr id="20" name="Picture 19"/>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3038450" y="3665219"/>
                <a:ext cx="1244845" cy="622427"/>
              </a:xfrm>
              <a:prstGeom prst="rect">
                <a:avLst/>
              </a:prstGeom>
              <a:grpFill/>
              <a:ln w="38100" cmpd="sng">
                <a:solidFill>
                  <a:srgbClr val="4F81BD"/>
                </a:solidFill>
              </a:ln>
            </p:spPr>
          </p:pic>
        </p:grpSp>
        <p:grpSp>
          <p:nvGrpSpPr>
            <p:cNvPr id="39" name="Group 38"/>
            <p:cNvGrpSpPr/>
            <p:nvPr/>
          </p:nvGrpSpPr>
          <p:grpSpPr>
            <a:xfrm>
              <a:off x="4347372" y="2762825"/>
              <a:ext cx="1282946" cy="1252717"/>
              <a:chOff x="4435695" y="3034929"/>
              <a:chExt cx="1282946" cy="1252717"/>
            </a:xfrm>
          </p:grpSpPr>
          <p:pic>
            <p:nvPicPr>
              <p:cNvPr id="21" name="Picture 20"/>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4435695" y="3034929"/>
                <a:ext cx="622423" cy="622427"/>
              </a:xfrm>
              <a:prstGeom prst="rect">
                <a:avLst/>
              </a:prstGeom>
              <a:ln w="38100" cmpd="sng">
                <a:solidFill>
                  <a:srgbClr val="4F81BD"/>
                </a:solidFill>
              </a:ln>
            </p:spPr>
          </p:pic>
          <p:pic>
            <p:nvPicPr>
              <p:cNvPr id="23" name="Picture 22"/>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096218" y="3034929"/>
                <a:ext cx="622423" cy="622427"/>
              </a:xfrm>
              <a:prstGeom prst="rect">
                <a:avLst/>
              </a:prstGeom>
              <a:ln w="38100" cmpd="sng">
                <a:solidFill>
                  <a:srgbClr val="4F81BD"/>
                </a:solidFill>
              </a:ln>
            </p:spPr>
          </p:pic>
          <p:pic>
            <p:nvPicPr>
              <p:cNvPr id="24" name="Picture 23"/>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4435695" y="3665219"/>
                <a:ext cx="622423" cy="622427"/>
              </a:xfrm>
              <a:prstGeom prst="rect">
                <a:avLst/>
              </a:prstGeom>
              <a:ln w="38100" cmpd="sng">
                <a:solidFill>
                  <a:srgbClr val="4F81BD"/>
                </a:solidFill>
              </a:ln>
            </p:spPr>
          </p:pic>
          <p:pic>
            <p:nvPicPr>
              <p:cNvPr id="25" name="Picture 24"/>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096218" y="3665219"/>
                <a:ext cx="622423" cy="622427"/>
              </a:xfrm>
              <a:prstGeom prst="rect">
                <a:avLst/>
              </a:prstGeom>
              <a:ln w="38100" cmpd="sng">
                <a:solidFill>
                  <a:srgbClr val="4F81BD"/>
                </a:solidFill>
              </a:ln>
            </p:spPr>
          </p:pic>
        </p:grpSp>
        <p:grpSp>
          <p:nvGrpSpPr>
            <p:cNvPr id="40" name="Group 39"/>
            <p:cNvGrpSpPr/>
            <p:nvPr/>
          </p:nvGrpSpPr>
          <p:grpSpPr>
            <a:xfrm>
              <a:off x="5758672" y="2773556"/>
              <a:ext cx="1282946" cy="1241986"/>
              <a:chOff x="5841999" y="3035577"/>
              <a:chExt cx="1282946" cy="1231254"/>
            </a:xfrm>
          </p:grpSpPr>
          <p:pic>
            <p:nvPicPr>
              <p:cNvPr id="26" name="Picture 25"/>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035577"/>
                <a:ext cx="622423" cy="287274"/>
              </a:xfrm>
              <a:prstGeom prst="rect">
                <a:avLst/>
              </a:prstGeom>
              <a:ln w="38100" cmpd="sng">
                <a:solidFill>
                  <a:srgbClr val="4F81BD"/>
                </a:solidFill>
              </a:ln>
            </p:spPr>
          </p:pic>
          <p:pic>
            <p:nvPicPr>
              <p:cNvPr id="28" name="Picture 27"/>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357014"/>
                <a:ext cx="622423" cy="287274"/>
              </a:xfrm>
              <a:prstGeom prst="rect">
                <a:avLst/>
              </a:prstGeom>
              <a:ln w="38100" cmpd="sng">
                <a:solidFill>
                  <a:srgbClr val="4F81BD"/>
                </a:solidFill>
              </a:ln>
            </p:spPr>
          </p:pic>
          <p:pic>
            <p:nvPicPr>
              <p:cNvPr id="29" name="Picture 28"/>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670820"/>
                <a:ext cx="622423" cy="287274"/>
              </a:xfrm>
              <a:prstGeom prst="rect">
                <a:avLst/>
              </a:prstGeom>
              <a:ln w="38100" cmpd="sng">
                <a:solidFill>
                  <a:srgbClr val="4F81BD"/>
                </a:solidFill>
              </a:ln>
            </p:spPr>
          </p:pic>
          <p:pic>
            <p:nvPicPr>
              <p:cNvPr id="30" name="Picture 29"/>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979557"/>
                <a:ext cx="622423" cy="287274"/>
              </a:xfrm>
              <a:prstGeom prst="rect">
                <a:avLst/>
              </a:prstGeom>
              <a:ln w="38100" cmpd="sng">
                <a:solidFill>
                  <a:srgbClr val="4F81BD"/>
                </a:solidFill>
              </a:ln>
            </p:spPr>
          </p:pic>
          <p:pic>
            <p:nvPicPr>
              <p:cNvPr id="31" name="Picture 30"/>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035579"/>
                <a:ext cx="622423" cy="287274"/>
              </a:xfrm>
              <a:prstGeom prst="rect">
                <a:avLst/>
              </a:prstGeom>
              <a:ln w="38100" cmpd="sng">
                <a:solidFill>
                  <a:srgbClr val="4F81BD"/>
                </a:solidFill>
              </a:ln>
            </p:spPr>
          </p:pic>
          <p:pic>
            <p:nvPicPr>
              <p:cNvPr id="32" name="Picture 31"/>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357014"/>
                <a:ext cx="622423" cy="287274"/>
              </a:xfrm>
              <a:prstGeom prst="rect">
                <a:avLst/>
              </a:prstGeom>
              <a:ln w="38100" cmpd="sng">
                <a:solidFill>
                  <a:srgbClr val="4F81BD"/>
                </a:solidFill>
              </a:ln>
            </p:spPr>
          </p:pic>
          <p:pic>
            <p:nvPicPr>
              <p:cNvPr id="33" name="Picture 32"/>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670818"/>
                <a:ext cx="622423" cy="287274"/>
              </a:xfrm>
              <a:prstGeom prst="rect">
                <a:avLst/>
              </a:prstGeom>
              <a:ln w="38100" cmpd="sng">
                <a:solidFill>
                  <a:srgbClr val="4F81BD"/>
                </a:solidFill>
              </a:ln>
            </p:spPr>
          </p:pic>
          <p:pic>
            <p:nvPicPr>
              <p:cNvPr id="34" name="Picture 33"/>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979555"/>
                <a:ext cx="622423" cy="287274"/>
              </a:xfrm>
              <a:prstGeom prst="rect">
                <a:avLst/>
              </a:prstGeom>
              <a:ln w="38100" cmpd="sng">
                <a:solidFill>
                  <a:srgbClr val="4F81BD"/>
                </a:solidFill>
              </a:ln>
            </p:spPr>
          </p:pic>
        </p:grpSp>
        <p:cxnSp>
          <p:nvCxnSpPr>
            <p:cNvPr id="37" name="Straight Connector 36"/>
            <p:cNvCxnSpPr>
              <a:stCxn id="44" idx="2"/>
              <a:endCxn id="42" idx="0"/>
            </p:cNvCxnSpPr>
            <p:nvPr/>
          </p:nvCxnSpPr>
          <p:spPr>
            <a:xfrm flipH="1">
              <a:off x="2832898" y="1986144"/>
              <a:ext cx="3" cy="3207234"/>
            </a:xfrm>
            <a:prstGeom prst="line">
              <a:avLst/>
            </a:prstGeom>
            <a:ln w="381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428580" y="5193378"/>
              <a:ext cx="808635" cy="461665"/>
            </a:xfrm>
            <a:prstGeom prst="rect">
              <a:avLst/>
            </a:prstGeom>
            <a:noFill/>
          </p:spPr>
          <p:txBody>
            <a:bodyPr wrap="none" rtlCol="0">
              <a:spAutoFit/>
            </a:bodyPr>
            <a:lstStyle/>
            <a:p>
              <a:pPr algn="ctr"/>
              <a:r>
                <a:rPr lang="en-US" sz="2400" dirty="0"/>
                <a:t>2004</a:t>
              </a:r>
            </a:p>
          </p:txBody>
        </p:sp>
        <p:sp>
          <p:nvSpPr>
            <p:cNvPr id="69" name="TextBox 68"/>
            <p:cNvSpPr txBox="1"/>
            <p:nvPr/>
          </p:nvSpPr>
          <p:spPr>
            <a:xfrm>
              <a:off x="5995828" y="4165860"/>
              <a:ext cx="808635" cy="461665"/>
            </a:xfrm>
            <a:prstGeom prst="rect">
              <a:avLst/>
            </a:prstGeom>
            <a:noFill/>
          </p:spPr>
          <p:txBody>
            <a:bodyPr wrap="none" rtlCol="0">
              <a:spAutoFit/>
            </a:bodyPr>
            <a:lstStyle/>
            <a:p>
              <a:pPr algn="ctr"/>
              <a:r>
                <a:rPr lang="en-US" sz="2400" dirty="0"/>
                <a:t>2013</a:t>
              </a:r>
            </a:p>
          </p:txBody>
        </p:sp>
        <p:sp>
          <p:nvSpPr>
            <p:cNvPr id="58" name="TextBox 57"/>
            <p:cNvSpPr txBox="1"/>
            <p:nvPr/>
          </p:nvSpPr>
          <p:spPr>
            <a:xfrm>
              <a:off x="3741107" y="1867322"/>
              <a:ext cx="2465320" cy="523220"/>
            </a:xfrm>
            <a:prstGeom prst="rect">
              <a:avLst/>
            </a:prstGeom>
            <a:noFill/>
          </p:spPr>
          <p:txBody>
            <a:bodyPr wrap="square" lIns="0" rIns="0" rtlCol="0">
              <a:spAutoFit/>
            </a:bodyPr>
            <a:lstStyle/>
            <a:p>
              <a:pPr algn="ctr"/>
              <a:r>
                <a:rPr lang="en-US" sz="2800" dirty="0"/>
                <a:t>Multicore Era</a:t>
              </a:r>
            </a:p>
          </p:txBody>
        </p:sp>
        <p:sp>
          <p:nvSpPr>
            <p:cNvPr id="44" name="TextBox 43"/>
            <p:cNvSpPr txBox="1"/>
            <p:nvPr/>
          </p:nvSpPr>
          <p:spPr>
            <a:xfrm>
              <a:off x="1741722" y="1155147"/>
              <a:ext cx="2182358" cy="830997"/>
            </a:xfrm>
            <a:prstGeom prst="rect">
              <a:avLst/>
            </a:prstGeom>
            <a:solidFill>
              <a:srgbClr val="FFFFFF"/>
            </a:solidFill>
          </p:spPr>
          <p:txBody>
            <a:bodyPr wrap="none" rtlCol="0">
              <a:spAutoFit/>
            </a:bodyPr>
            <a:lstStyle/>
            <a:p>
              <a:pPr algn="ctr"/>
              <a:r>
                <a:rPr lang="en-US" sz="2400" dirty="0" err="1"/>
                <a:t>Dennard</a:t>
              </a:r>
              <a:r>
                <a:rPr lang="en-US" sz="2400" dirty="0"/>
                <a:t> scaling</a:t>
              </a:r>
              <a:br>
                <a:rPr lang="en-US" sz="2400" dirty="0"/>
              </a:br>
              <a:r>
                <a:rPr lang="en-US" sz="2400" dirty="0"/>
                <a:t>broke</a:t>
              </a:r>
            </a:p>
          </p:txBody>
        </p:sp>
      </p:grpSp>
      <p:sp>
        <p:nvSpPr>
          <p:cNvPr id="3" name="TextBox 2"/>
          <p:cNvSpPr txBox="1"/>
          <p:nvPr/>
        </p:nvSpPr>
        <p:spPr>
          <a:xfrm>
            <a:off x="330709" y="3567065"/>
            <a:ext cx="942761" cy="369332"/>
          </a:xfrm>
          <a:prstGeom prst="rect">
            <a:avLst/>
          </a:prstGeom>
          <a:noFill/>
        </p:spPr>
        <p:txBody>
          <a:bodyPr wrap="none" rtlCol="0">
            <a:spAutoFit/>
          </a:bodyPr>
          <a:lstStyle/>
          <a:p>
            <a:pPr algn="ctr"/>
            <a:r>
              <a:rPr lang="en-US" dirty="0"/>
              <a:t>740 KHz</a:t>
            </a:r>
          </a:p>
        </p:txBody>
      </p:sp>
      <p:sp>
        <p:nvSpPr>
          <p:cNvPr id="47" name="TextBox 46"/>
          <p:cNvSpPr txBox="1"/>
          <p:nvPr/>
        </p:nvSpPr>
        <p:spPr>
          <a:xfrm>
            <a:off x="2979055" y="3065737"/>
            <a:ext cx="909737" cy="369332"/>
          </a:xfrm>
          <a:prstGeom prst="rect">
            <a:avLst/>
          </a:prstGeom>
          <a:noFill/>
        </p:spPr>
        <p:txBody>
          <a:bodyPr wrap="none" rtlCol="0">
            <a:spAutoFit/>
          </a:bodyPr>
          <a:lstStyle/>
          <a:p>
            <a:pPr algn="r"/>
            <a:r>
              <a:rPr lang="en-US" dirty="0"/>
              <a:t>3.4 GHz</a:t>
            </a:r>
          </a:p>
        </p:txBody>
      </p:sp>
      <p:sp>
        <p:nvSpPr>
          <p:cNvPr id="49" name="TextBox 48"/>
          <p:cNvSpPr txBox="1"/>
          <p:nvPr/>
        </p:nvSpPr>
        <p:spPr>
          <a:xfrm>
            <a:off x="7326235" y="3062163"/>
            <a:ext cx="909737" cy="369332"/>
          </a:xfrm>
          <a:prstGeom prst="rect">
            <a:avLst/>
          </a:prstGeom>
          <a:noFill/>
        </p:spPr>
        <p:txBody>
          <a:bodyPr wrap="none" rtlCol="0">
            <a:spAutoFit/>
          </a:bodyPr>
          <a:lstStyle/>
          <a:p>
            <a:pPr algn="r"/>
            <a:r>
              <a:rPr lang="en-US" dirty="0"/>
              <a:t>3.5 GHz</a:t>
            </a:r>
          </a:p>
        </p:txBody>
      </p:sp>
      <p:pic>
        <p:nvPicPr>
          <p:cNvPr id="41" name="Picture 40"/>
          <p:cNvPicPr>
            <a:picLocks noChangeAspect="1"/>
          </p:cNvPicPr>
          <p:nvPr/>
        </p:nvPicPr>
        <p:blipFill rotWithShape="1">
          <a:blip r:embed="rId4" cstate="print">
            <a:extLst>
              <a:ext uri="{28A0092B-C50C-407E-A947-70E740481C1C}">
                <a14:useLocalDpi xmlns:a14="http://schemas.microsoft.com/office/drawing/2010/main"/>
              </a:ext>
            </a:extLst>
          </a:blip>
          <a:srcRect r="30699"/>
          <a:stretch/>
        </p:blipFill>
        <p:spPr>
          <a:xfrm>
            <a:off x="1476298" y="3646618"/>
            <a:ext cx="1051006" cy="1051006"/>
          </a:xfrm>
          <a:prstGeom prst="rect">
            <a:avLst/>
          </a:prstGeom>
          <a:ln w="38100" cmpd="sng">
            <a:solidFill>
              <a:schemeClr val="accent1"/>
            </a:solidFill>
          </a:ln>
        </p:spPr>
      </p:pic>
    </p:spTree>
    <p:extLst>
      <p:ext uri="{BB962C8B-B14F-4D97-AF65-F5344CB8AC3E}">
        <p14:creationId xmlns:p14="http://schemas.microsoft.com/office/powerpoint/2010/main" val="307118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about Memory/DRAM?</a:t>
            </a:r>
          </a:p>
        </p:txBody>
      </p:sp>
      <p:sp>
        <p:nvSpPr>
          <p:cNvPr id="3" name="Content Placeholder 2"/>
          <p:cNvSpPr>
            <a:spLocks noGrp="1"/>
          </p:cNvSpPr>
          <p:nvPr>
            <p:ph idx="1"/>
          </p:nvPr>
        </p:nvSpPr>
        <p:spPr/>
        <p:txBody>
          <a:bodyPr/>
          <a:lstStyle/>
          <a:p>
            <a:r>
              <a:rPr lang="en-US" dirty="0"/>
              <a:t>Does it also have scaling issues?</a:t>
            </a:r>
          </a:p>
          <a:p>
            <a:endParaRPr lang="en-US" dirty="0"/>
          </a:p>
          <a:p>
            <a:r>
              <a:rPr lang="en-US" dirty="0"/>
              <a:t>What was DRAM trend over the last 30-40 years?</a:t>
            </a:r>
          </a:p>
          <a:p>
            <a:endParaRPr lang="en-US" dirty="0"/>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47</a:t>
            </a:fld>
            <a:endParaRPr lang="en-US" altLang="en-US" dirty="0"/>
          </a:p>
        </p:txBody>
      </p:sp>
    </p:spTree>
    <p:extLst>
      <p:ext uri="{BB962C8B-B14F-4D97-AF65-F5344CB8AC3E}">
        <p14:creationId xmlns:p14="http://schemas.microsoft.com/office/powerpoint/2010/main" val="4128770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80"/>
          <p:cNvSpPr/>
          <p:nvPr/>
        </p:nvSpPr>
        <p:spPr>
          <a:xfrm>
            <a:off x="1" y="1447800"/>
            <a:ext cx="9144000" cy="33528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b="1" dirty="0"/>
              <a:t>DRAM Scaling Challenge</a:t>
            </a:r>
          </a:p>
        </p:txBody>
      </p:sp>
      <p:grpSp>
        <p:nvGrpSpPr>
          <p:cNvPr id="5" name="Group 4"/>
          <p:cNvGrpSpPr/>
          <p:nvPr/>
        </p:nvGrpSpPr>
        <p:grpSpPr>
          <a:xfrm>
            <a:off x="276298" y="1600200"/>
            <a:ext cx="3273181" cy="2582606"/>
            <a:chOff x="428328" y="2110982"/>
            <a:chExt cx="3273181" cy="2582606"/>
          </a:xfrm>
        </p:grpSpPr>
        <p:cxnSp>
          <p:nvCxnSpPr>
            <p:cNvPr id="6" name="Straight Connector 5"/>
            <p:cNvCxnSpPr/>
            <p:nvPr/>
          </p:nvCxnSpPr>
          <p:spPr>
            <a:xfrm>
              <a:off x="3331890" y="2135878"/>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704366" y="2129654"/>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76842" y="2123430"/>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9881" y="4281301"/>
              <a:ext cx="32516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43673" y="3690373"/>
              <a:ext cx="32516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449318" y="2117206"/>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12657" y="2110982"/>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29848" y="2495297"/>
              <a:ext cx="32516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28328" y="3090309"/>
              <a:ext cx="325162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34160" y="2226069"/>
              <a:ext cx="3067764" cy="525790"/>
              <a:chOff x="534160" y="2226069"/>
              <a:chExt cx="3067764" cy="525790"/>
            </a:xfrm>
          </p:grpSpPr>
          <p:sp>
            <p:nvSpPr>
              <p:cNvPr id="34" name="Oval 33"/>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1176697"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1800960"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nvSpPr>
            <p:spPr>
              <a:xfrm>
                <a:off x="2434360"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3058623"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541777" y="2821081"/>
              <a:ext cx="3058627" cy="525790"/>
              <a:chOff x="534160" y="2226069"/>
              <a:chExt cx="3058627" cy="525790"/>
            </a:xfrm>
          </p:grpSpPr>
          <p:sp>
            <p:nvSpPr>
              <p:cNvPr id="29" name="Oval 28"/>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1167560"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1800960"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p:cNvSpPr/>
              <p:nvPr/>
            </p:nvSpPr>
            <p:spPr>
              <a:xfrm>
                <a:off x="2425223"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3049486"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538848" y="3430281"/>
              <a:ext cx="3067764" cy="525790"/>
              <a:chOff x="543297" y="2226069"/>
              <a:chExt cx="3067764" cy="525790"/>
            </a:xfrm>
          </p:grpSpPr>
          <p:sp>
            <p:nvSpPr>
              <p:cNvPr id="24" name="Oval 23"/>
              <p:cNvSpPr/>
              <p:nvPr/>
            </p:nvSpPr>
            <p:spPr>
              <a:xfrm>
                <a:off x="543297"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1176697"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1810097"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p:nvSpPr>
            <p:spPr>
              <a:xfrm>
                <a:off x="2434360"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3067760"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535919" y="4030345"/>
              <a:ext cx="3067764" cy="525790"/>
              <a:chOff x="543297" y="2226069"/>
              <a:chExt cx="3067764" cy="525790"/>
            </a:xfrm>
          </p:grpSpPr>
          <p:sp>
            <p:nvSpPr>
              <p:cNvPr id="19" name="Oval 18"/>
              <p:cNvSpPr/>
              <p:nvPr/>
            </p:nvSpPr>
            <p:spPr>
              <a:xfrm>
                <a:off x="543297"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1185834"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1810097"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2443497"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3067760"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39" name="Group 38"/>
          <p:cNvGrpSpPr>
            <a:grpSpLocks noChangeAspect="1"/>
          </p:cNvGrpSpPr>
          <p:nvPr/>
        </p:nvGrpSpPr>
        <p:grpSpPr>
          <a:xfrm>
            <a:off x="5634096" y="1752600"/>
            <a:ext cx="3165456" cy="2357052"/>
            <a:chOff x="3454955" y="2670363"/>
            <a:chExt cx="2434972" cy="1813117"/>
          </a:xfrm>
          <a:solidFill>
            <a:srgbClr val="10253F"/>
          </a:solidFill>
        </p:grpSpPr>
        <p:grpSp>
          <p:nvGrpSpPr>
            <p:cNvPr id="40" name="Group 39"/>
            <p:cNvGrpSpPr>
              <a:grpSpLocks noChangeAspect="1"/>
            </p:cNvGrpSpPr>
            <p:nvPr/>
          </p:nvGrpSpPr>
          <p:grpSpPr>
            <a:xfrm>
              <a:off x="3454955" y="2670363"/>
              <a:ext cx="1233724" cy="929423"/>
              <a:chOff x="428328" y="2110982"/>
              <a:chExt cx="3273181" cy="2582606"/>
            </a:xfrm>
            <a:grpFill/>
          </p:grpSpPr>
          <p:cxnSp>
            <p:nvCxnSpPr>
              <p:cNvPr id="143" name="Straight Connector 142"/>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52" name="Group 151"/>
              <p:cNvGrpSpPr/>
              <p:nvPr/>
            </p:nvGrpSpPr>
            <p:grpSpPr>
              <a:xfrm>
                <a:off x="534160" y="2226069"/>
                <a:ext cx="3067764" cy="525790"/>
                <a:chOff x="534160" y="2226069"/>
                <a:chExt cx="3067764" cy="525790"/>
              </a:xfrm>
              <a:grpFill/>
            </p:grpSpPr>
            <p:sp>
              <p:nvSpPr>
                <p:cNvPr id="171" name="Oval 17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Oval 17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Oval 172"/>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 name="Oval 17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5" name="Oval 174"/>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3" name="Group 152"/>
              <p:cNvGrpSpPr/>
              <p:nvPr/>
            </p:nvGrpSpPr>
            <p:grpSpPr>
              <a:xfrm>
                <a:off x="541777" y="2821081"/>
                <a:ext cx="3058627" cy="525790"/>
                <a:chOff x="534160" y="2226069"/>
                <a:chExt cx="3058627" cy="525790"/>
              </a:xfrm>
              <a:grpFill/>
            </p:grpSpPr>
            <p:sp>
              <p:nvSpPr>
                <p:cNvPr id="166" name="Oval 16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7" name="Oval 166"/>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8" name="Oval 167"/>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9" name="Oval 168"/>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Oval 169"/>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4" name="Group 153"/>
              <p:cNvGrpSpPr/>
              <p:nvPr/>
            </p:nvGrpSpPr>
            <p:grpSpPr>
              <a:xfrm>
                <a:off x="538848" y="3430281"/>
                <a:ext cx="3067764" cy="525790"/>
                <a:chOff x="543297" y="2226069"/>
                <a:chExt cx="3067764" cy="525790"/>
              </a:xfrm>
              <a:grpFill/>
            </p:grpSpPr>
            <p:sp>
              <p:nvSpPr>
                <p:cNvPr id="161" name="Oval 16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2" name="Oval 16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Oval 16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4" name="Oval 16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5" name="Oval 16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5" name="Group 154"/>
              <p:cNvGrpSpPr/>
              <p:nvPr/>
            </p:nvGrpSpPr>
            <p:grpSpPr>
              <a:xfrm>
                <a:off x="535919" y="4030345"/>
                <a:ext cx="3067764" cy="525790"/>
                <a:chOff x="543297" y="2226069"/>
                <a:chExt cx="3067764" cy="525790"/>
              </a:xfrm>
              <a:grpFill/>
            </p:grpSpPr>
            <p:sp>
              <p:nvSpPr>
                <p:cNvPr id="156" name="Oval 15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Oval 156"/>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Oval 15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9" name="Oval 158"/>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Oval 15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1" name="Group 40"/>
            <p:cNvGrpSpPr>
              <a:grpSpLocks noChangeAspect="1"/>
            </p:cNvGrpSpPr>
            <p:nvPr/>
          </p:nvGrpSpPr>
          <p:grpSpPr>
            <a:xfrm>
              <a:off x="3457947" y="3551049"/>
              <a:ext cx="1233724" cy="929423"/>
              <a:chOff x="428328" y="2110982"/>
              <a:chExt cx="3273181" cy="2582606"/>
            </a:xfrm>
            <a:grpFill/>
          </p:grpSpPr>
          <p:cxnSp>
            <p:nvCxnSpPr>
              <p:cNvPr id="110" name="Straight Connector 109"/>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19" name="Group 118"/>
              <p:cNvGrpSpPr/>
              <p:nvPr/>
            </p:nvGrpSpPr>
            <p:grpSpPr>
              <a:xfrm>
                <a:off x="534160" y="2226069"/>
                <a:ext cx="3067764" cy="525790"/>
                <a:chOff x="534160" y="2226069"/>
                <a:chExt cx="3067764" cy="525790"/>
              </a:xfrm>
              <a:grpFill/>
            </p:grpSpPr>
            <p:sp>
              <p:nvSpPr>
                <p:cNvPr id="138" name="Oval 13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Oval 138"/>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Oval 139"/>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1" name="Oval 140"/>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2" name="Oval 141"/>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0" name="Group 119"/>
              <p:cNvGrpSpPr/>
              <p:nvPr/>
            </p:nvGrpSpPr>
            <p:grpSpPr>
              <a:xfrm>
                <a:off x="541777" y="2821081"/>
                <a:ext cx="3058627" cy="525790"/>
                <a:chOff x="534160" y="2226069"/>
                <a:chExt cx="3058627" cy="525790"/>
              </a:xfrm>
              <a:grpFill/>
            </p:grpSpPr>
            <p:sp>
              <p:nvSpPr>
                <p:cNvPr id="133" name="Oval 13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133"/>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Oval 134"/>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6" name="Oval 135"/>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Oval 136"/>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1" name="Group 120"/>
              <p:cNvGrpSpPr/>
              <p:nvPr/>
            </p:nvGrpSpPr>
            <p:grpSpPr>
              <a:xfrm>
                <a:off x="538848" y="3430281"/>
                <a:ext cx="3067764" cy="525790"/>
                <a:chOff x="543297" y="2226069"/>
                <a:chExt cx="3067764" cy="525790"/>
              </a:xfrm>
              <a:grpFill/>
            </p:grpSpPr>
            <p:sp>
              <p:nvSpPr>
                <p:cNvPr id="128" name="Oval 12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Oval 128"/>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Oval 12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1" name="Oval 130"/>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Oval 13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2" name="Group 121"/>
              <p:cNvGrpSpPr/>
              <p:nvPr/>
            </p:nvGrpSpPr>
            <p:grpSpPr>
              <a:xfrm>
                <a:off x="535919" y="4030345"/>
                <a:ext cx="3067764" cy="525790"/>
                <a:chOff x="543297" y="2226069"/>
                <a:chExt cx="3067764" cy="525790"/>
              </a:xfrm>
              <a:grpFill/>
            </p:grpSpPr>
            <p:sp>
              <p:nvSpPr>
                <p:cNvPr id="123" name="Oval 12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Oval 123"/>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Oval 12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Oval 125"/>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Oval 12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2" name="Group 41"/>
            <p:cNvGrpSpPr>
              <a:grpSpLocks noChangeAspect="1"/>
            </p:cNvGrpSpPr>
            <p:nvPr/>
          </p:nvGrpSpPr>
          <p:grpSpPr>
            <a:xfrm>
              <a:off x="4653211" y="2673371"/>
              <a:ext cx="1233724" cy="929423"/>
              <a:chOff x="428328" y="2110982"/>
              <a:chExt cx="3273181" cy="2582606"/>
            </a:xfrm>
            <a:grpFill/>
          </p:grpSpPr>
          <p:cxnSp>
            <p:nvCxnSpPr>
              <p:cNvPr id="77" name="Straight Connector 76"/>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6" name="Group 85"/>
              <p:cNvGrpSpPr/>
              <p:nvPr/>
            </p:nvGrpSpPr>
            <p:grpSpPr>
              <a:xfrm>
                <a:off x="534160" y="2226069"/>
                <a:ext cx="3067764" cy="525790"/>
                <a:chOff x="534160" y="2226069"/>
                <a:chExt cx="3067764" cy="525790"/>
              </a:xfrm>
              <a:grpFill/>
            </p:grpSpPr>
            <p:sp>
              <p:nvSpPr>
                <p:cNvPr id="105" name="Oval 10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Oval 106"/>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Oval 107"/>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Oval 108"/>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7" name="Group 86"/>
              <p:cNvGrpSpPr/>
              <p:nvPr/>
            </p:nvGrpSpPr>
            <p:grpSpPr>
              <a:xfrm>
                <a:off x="541777" y="2821081"/>
                <a:ext cx="3058627" cy="525790"/>
                <a:chOff x="534160" y="2226069"/>
                <a:chExt cx="3058627" cy="525790"/>
              </a:xfrm>
              <a:grpFill/>
            </p:grpSpPr>
            <p:sp>
              <p:nvSpPr>
                <p:cNvPr id="100" name="Oval 9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 name="Group 87"/>
              <p:cNvGrpSpPr/>
              <p:nvPr/>
            </p:nvGrpSpPr>
            <p:grpSpPr>
              <a:xfrm>
                <a:off x="538848" y="3430281"/>
                <a:ext cx="3067764" cy="525790"/>
                <a:chOff x="543297" y="2226069"/>
                <a:chExt cx="3067764" cy="525790"/>
              </a:xfrm>
              <a:grpFill/>
            </p:grpSpPr>
            <p:sp>
              <p:nvSpPr>
                <p:cNvPr id="95" name="Oval 9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Oval 9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9" name="Group 88"/>
              <p:cNvGrpSpPr/>
              <p:nvPr/>
            </p:nvGrpSpPr>
            <p:grpSpPr>
              <a:xfrm>
                <a:off x="535919" y="4030345"/>
                <a:ext cx="3067764" cy="525790"/>
                <a:chOff x="543297" y="2226069"/>
                <a:chExt cx="3067764" cy="525790"/>
              </a:xfrm>
              <a:grpFill/>
            </p:grpSpPr>
            <p:sp>
              <p:nvSpPr>
                <p:cNvPr id="90" name="Oval 8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Oval 9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3" name="Group 42"/>
            <p:cNvGrpSpPr>
              <a:grpSpLocks noChangeAspect="1"/>
            </p:cNvGrpSpPr>
            <p:nvPr/>
          </p:nvGrpSpPr>
          <p:grpSpPr>
            <a:xfrm>
              <a:off x="4656203" y="3554057"/>
              <a:ext cx="1233724" cy="929423"/>
              <a:chOff x="428328" y="2110982"/>
              <a:chExt cx="3273181" cy="2582606"/>
            </a:xfrm>
            <a:grpFill/>
          </p:grpSpPr>
          <p:cxnSp>
            <p:nvCxnSpPr>
              <p:cNvPr id="44" name="Straight Connector 43"/>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534160" y="2226069"/>
                <a:ext cx="3067764" cy="525790"/>
                <a:chOff x="534160" y="2226069"/>
                <a:chExt cx="3067764" cy="525790"/>
              </a:xfrm>
              <a:grpFill/>
            </p:grpSpPr>
            <p:sp>
              <p:nvSpPr>
                <p:cNvPr id="72" name="Oval 7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Oval 73"/>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Oval 7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Oval 75"/>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 name="Group 53"/>
              <p:cNvGrpSpPr/>
              <p:nvPr/>
            </p:nvGrpSpPr>
            <p:grpSpPr>
              <a:xfrm>
                <a:off x="541777" y="2821081"/>
                <a:ext cx="3058627" cy="525790"/>
                <a:chOff x="534160" y="2226069"/>
                <a:chExt cx="3058627" cy="525790"/>
              </a:xfrm>
              <a:grpFill/>
            </p:grpSpPr>
            <p:sp>
              <p:nvSpPr>
                <p:cNvPr id="67" name="Oval 6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5" name="Group 54"/>
              <p:cNvGrpSpPr/>
              <p:nvPr/>
            </p:nvGrpSpPr>
            <p:grpSpPr>
              <a:xfrm>
                <a:off x="538848" y="3430281"/>
                <a:ext cx="3067764" cy="525790"/>
                <a:chOff x="543297" y="2226069"/>
                <a:chExt cx="3067764" cy="525790"/>
              </a:xfrm>
              <a:grpFill/>
            </p:grpSpPr>
            <p:sp>
              <p:nvSpPr>
                <p:cNvPr id="62" name="Oval 6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6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6" name="Group 55"/>
              <p:cNvGrpSpPr/>
              <p:nvPr/>
            </p:nvGrpSpPr>
            <p:grpSpPr>
              <a:xfrm>
                <a:off x="535919" y="4030345"/>
                <a:ext cx="3067764" cy="525790"/>
                <a:chOff x="543297" y="2226069"/>
                <a:chExt cx="3067764" cy="525790"/>
              </a:xfrm>
              <a:grpFill/>
            </p:grpSpPr>
            <p:sp>
              <p:nvSpPr>
                <p:cNvPr id="57" name="Oval 5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176" name="Right Arrow 175"/>
          <p:cNvSpPr>
            <a:spLocks noChangeAspect="1"/>
          </p:cNvSpPr>
          <p:nvPr/>
        </p:nvSpPr>
        <p:spPr>
          <a:xfrm>
            <a:off x="3810000" y="2931587"/>
            <a:ext cx="1643399" cy="597565"/>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7" name="TextBox 176"/>
          <p:cNvSpPr txBox="1"/>
          <p:nvPr/>
        </p:nvSpPr>
        <p:spPr>
          <a:xfrm>
            <a:off x="3581400" y="2254681"/>
            <a:ext cx="1893417" cy="717119"/>
          </a:xfrm>
          <a:prstGeom prst="rect">
            <a:avLst/>
          </a:prstGeom>
          <a:noFill/>
        </p:spPr>
        <p:txBody>
          <a:bodyPr wrap="none" rtlCol="0">
            <a:spAutoFit/>
          </a:bodyPr>
          <a:lstStyle/>
          <a:p>
            <a:pPr algn="ctr">
              <a:lnSpc>
                <a:spcPct val="70000"/>
              </a:lnSpc>
            </a:pPr>
            <a:r>
              <a:rPr lang="en-US" sz="2800" b="1" dirty="0">
                <a:solidFill>
                  <a:srgbClr val="800000"/>
                </a:solidFill>
              </a:rPr>
              <a:t>Technology</a:t>
            </a:r>
          </a:p>
          <a:p>
            <a:pPr algn="ctr">
              <a:lnSpc>
                <a:spcPct val="70000"/>
              </a:lnSpc>
            </a:pPr>
            <a:r>
              <a:rPr lang="en-US" sz="2800" b="1" dirty="0">
                <a:solidFill>
                  <a:srgbClr val="800000"/>
                </a:solidFill>
              </a:rPr>
              <a:t>Scaling</a:t>
            </a:r>
          </a:p>
        </p:txBody>
      </p:sp>
      <p:sp>
        <p:nvSpPr>
          <p:cNvPr id="178" name="TextBox 177"/>
          <p:cNvSpPr txBox="1"/>
          <p:nvPr/>
        </p:nvSpPr>
        <p:spPr>
          <a:xfrm>
            <a:off x="990600" y="4124980"/>
            <a:ext cx="1916210" cy="523220"/>
          </a:xfrm>
          <a:prstGeom prst="rect">
            <a:avLst/>
          </a:prstGeom>
          <a:noFill/>
        </p:spPr>
        <p:txBody>
          <a:bodyPr wrap="none" rtlCol="0">
            <a:spAutoFit/>
          </a:bodyPr>
          <a:lstStyle/>
          <a:p>
            <a:r>
              <a:rPr lang="en-US" sz="2800" b="1" dirty="0"/>
              <a:t>DRAM Cells</a:t>
            </a:r>
          </a:p>
        </p:txBody>
      </p:sp>
      <p:sp>
        <p:nvSpPr>
          <p:cNvPr id="179" name="TextBox 178"/>
          <p:cNvSpPr txBox="1"/>
          <p:nvPr/>
        </p:nvSpPr>
        <p:spPr>
          <a:xfrm>
            <a:off x="6313390" y="4114800"/>
            <a:ext cx="1916210" cy="523220"/>
          </a:xfrm>
          <a:prstGeom prst="rect">
            <a:avLst/>
          </a:prstGeom>
          <a:noFill/>
        </p:spPr>
        <p:txBody>
          <a:bodyPr wrap="none" rtlCol="0">
            <a:spAutoFit/>
          </a:bodyPr>
          <a:lstStyle/>
          <a:p>
            <a:r>
              <a:rPr lang="en-US" sz="2800" b="1" dirty="0"/>
              <a:t>DRAM Cells</a:t>
            </a:r>
          </a:p>
        </p:txBody>
      </p:sp>
      <p:sp>
        <p:nvSpPr>
          <p:cNvPr id="180" name="Rounded Rectangle 179"/>
          <p:cNvSpPr/>
          <p:nvPr/>
        </p:nvSpPr>
        <p:spPr>
          <a:xfrm>
            <a:off x="0" y="49530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DRAM scaling enabled high capacity </a:t>
            </a:r>
          </a:p>
        </p:txBody>
      </p:sp>
      <p:sp>
        <p:nvSpPr>
          <p:cNvPr id="3" name="Slide Number Placeholder 2"/>
          <p:cNvSpPr>
            <a:spLocks noGrp="1"/>
          </p:cNvSpPr>
          <p:nvPr>
            <p:ph type="sldNum" sz="quarter" idx="12"/>
          </p:nvPr>
        </p:nvSpPr>
        <p:spPr/>
        <p:txBody>
          <a:bodyPr/>
          <a:lstStyle/>
          <a:p>
            <a:fld id="{B214129B-1065-CF48-BC17-FABE13E4D917}" type="slidenum">
              <a:rPr lang="en-US" smtClean="0"/>
              <a:t>48</a:t>
            </a:fld>
            <a:endParaRPr lang="en-US" dirty="0"/>
          </a:p>
        </p:txBody>
      </p:sp>
    </p:spTree>
    <p:extLst>
      <p:ext uri="{BB962C8B-B14F-4D97-AF65-F5344CB8AC3E}">
        <p14:creationId xmlns:p14="http://schemas.microsoft.com/office/powerpoint/2010/main" val="280681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76" grpId="0" animBg="1"/>
      <p:bldP spid="177" grpId="0"/>
      <p:bldP spid="178" grpId="0"/>
      <p:bldP spid="179" grpId="0"/>
      <p:bldP spid="18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990600"/>
            <a:ext cx="9144000" cy="44196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a:xfrm>
            <a:off x="457200" y="-152400"/>
            <a:ext cx="8229600" cy="1143000"/>
          </a:xfrm>
        </p:spPr>
        <p:txBody>
          <a:bodyPr/>
          <a:lstStyle/>
          <a:p>
            <a:r>
              <a:rPr lang="en-US" b="1" dirty="0"/>
              <a:t>DRAM Scaling Trend </a:t>
            </a:r>
          </a:p>
        </p:txBody>
      </p:sp>
      <p:graphicFrame>
        <p:nvGraphicFramePr>
          <p:cNvPr id="5" name="Content Placeholder 4"/>
          <p:cNvGraphicFramePr>
            <a:graphicFrameLocks noGrp="1"/>
          </p:cNvGraphicFramePr>
          <p:nvPr>
            <p:ph idx="1"/>
          </p:nvPr>
        </p:nvGraphicFramePr>
        <p:xfrm>
          <a:off x="457200" y="990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3" name="Right Arrow 12"/>
          <p:cNvSpPr/>
          <p:nvPr/>
        </p:nvSpPr>
        <p:spPr>
          <a:xfrm>
            <a:off x="1371600" y="1676400"/>
            <a:ext cx="6705600" cy="1143000"/>
          </a:xfrm>
          <a:prstGeom prst="rightArrow">
            <a:avLst/>
          </a:prstGeom>
          <a:solidFill>
            <a:srgbClr val="800000">
              <a:alpha val="80000"/>
            </a:srgbClr>
          </a:solidFill>
          <a:ln>
            <a:noFill/>
          </a:ln>
          <a:scene3d>
            <a:camera prst="orthographicFront">
              <a:rot lat="0" lon="0" rev="2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t>2X/1.5 YEARS</a:t>
            </a:r>
          </a:p>
        </p:txBody>
      </p:sp>
      <p:sp>
        <p:nvSpPr>
          <p:cNvPr id="14" name="Right Arrow 13"/>
          <p:cNvSpPr/>
          <p:nvPr/>
        </p:nvSpPr>
        <p:spPr>
          <a:xfrm>
            <a:off x="4495800" y="1676400"/>
            <a:ext cx="4191000" cy="1143000"/>
          </a:xfrm>
          <a:prstGeom prst="rightArrow">
            <a:avLst/>
          </a:prstGeom>
          <a:solidFill>
            <a:srgbClr val="800000">
              <a:alpha val="72000"/>
            </a:srgbClr>
          </a:solidFill>
          <a:ln>
            <a:noFill/>
          </a:ln>
          <a:scene3d>
            <a:camera prst="orthographicFront">
              <a:rot lat="0" lon="0" rev="1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t>2X/3 YEARS</a:t>
            </a:r>
          </a:p>
        </p:txBody>
      </p:sp>
      <p:sp>
        <p:nvSpPr>
          <p:cNvPr id="3" name="TextBox 2"/>
          <p:cNvSpPr txBox="1"/>
          <p:nvPr/>
        </p:nvSpPr>
        <p:spPr>
          <a:xfrm>
            <a:off x="0" y="6356350"/>
            <a:ext cx="9144000" cy="369332"/>
          </a:xfrm>
          <a:prstGeom prst="rect">
            <a:avLst/>
          </a:prstGeom>
          <a:noFill/>
        </p:spPr>
        <p:txBody>
          <a:bodyPr wrap="square" rtlCol="0">
            <a:spAutoFit/>
          </a:bodyPr>
          <a:lstStyle/>
          <a:p>
            <a:pPr algn="ctr"/>
            <a:r>
              <a:rPr lang="en-US" dirty="0"/>
              <a:t>Source: Flash Memory Summit 2013, Memcon 2014</a:t>
            </a:r>
          </a:p>
        </p:txBody>
      </p:sp>
      <p:sp>
        <p:nvSpPr>
          <p:cNvPr id="8" name="Rounded Rectangle 7"/>
          <p:cNvSpPr/>
          <p:nvPr/>
        </p:nvSpPr>
        <p:spPr>
          <a:xfrm>
            <a:off x="0" y="54102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DRAM scaling is getting difficult</a:t>
            </a:r>
          </a:p>
        </p:txBody>
      </p:sp>
      <p:sp>
        <p:nvSpPr>
          <p:cNvPr id="6" name="Slide Number Placeholder 5"/>
          <p:cNvSpPr>
            <a:spLocks noGrp="1"/>
          </p:cNvSpPr>
          <p:nvPr>
            <p:ph type="sldNum" sz="quarter" idx="12"/>
          </p:nvPr>
        </p:nvSpPr>
        <p:spPr/>
        <p:txBody>
          <a:bodyPr/>
          <a:lstStyle/>
          <a:p>
            <a:fld id="{B214129B-1065-CF48-BC17-FABE13E4D917}" type="slidenum">
              <a:rPr lang="en-US" smtClean="0"/>
              <a:t>49</a:t>
            </a:fld>
            <a:endParaRPr lang="en-US" dirty="0"/>
          </a:p>
        </p:txBody>
      </p:sp>
    </p:spTree>
    <p:extLst>
      <p:ext uri="{BB962C8B-B14F-4D97-AF65-F5344CB8AC3E}">
        <p14:creationId xmlns:p14="http://schemas.microsoft.com/office/powerpoint/2010/main" val="231267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13" grpId="0" animBg="1"/>
      <p:bldP spid="14"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7" y="609600"/>
            <a:ext cx="8991600" cy="1742688"/>
          </a:xfrm>
          <a:solidFill>
            <a:schemeClr val="bg1">
              <a:lumMod val="95000"/>
            </a:schemeClr>
          </a:solidFill>
        </p:spPr>
        <p:txBody>
          <a:bodyPr anchor="ctr" anchorCtr="0">
            <a:noAutofit/>
          </a:bodyPr>
          <a:lstStyle/>
          <a:p>
            <a:r>
              <a:rPr lang="en-US" b="1" dirty="0">
                <a:solidFill>
                  <a:prstClr val="black"/>
                </a:solidFill>
                <a:latin typeface="Myriad Pro Cond" panose="020B0506030403020204" pitchFamily="34" charset="0"/>
              </a:rPr>
              <a:t>Hossein </a:t>
            </a:r>
            <a:r>
              <a:rPr lang="en-US" b="1" dirty="0" err="1">
                <a:solidFill>
                  <a:prstClr val="black"/>
                </a:solidFill>
                <a:latin typeface="Myriad Pro Cond" panose="020B0506030403020204" pitchFamily="34" charset="0"/>
              </a:rPr>
              <a:t>Farrokhbakht</a:t>
            </a:r>
            <a:endParaRPr lang="en-US" b="1" dirty="0">
              <a:latin typeface="Calibri" pitchFamily="34" charset="0"/>
              <a:cs typeface="Calibri" pitchFamily="34" charset="0"/>
            </a:endParaRPr>
          </a:p>
        </p:txBody>
      </p:sp>
      <p:sp>
        <p:nvSpPr>
          <p:cNvPr id="3" name="Subtitle 2"/>
          <p:cNvSpPr>
            <a:spLocks noGrp="1"/>
          </p:cNvSpPr>
          <p:nvPr>
            <p:ph type="subTitle" idx="1"/>
          </p:nvPr>
        </p:nvSpPr>
        <p:spPr>
          <a:xfrm>
            <a:off x="304800" y="2516561"/>
            <a:ext cx="6705599" cy="914399"/>
          </a:xfrm>
        </p:spPr>
        <p:txBody>
          <a:bodyPr>
            <a:noAutofit/>
          </a:bodyPr>
          <a:lstStyle/>
          <a:p>
            <a:pPr algn="l"/>
            <a:r>
              <a:rPr lang="en-US" sz="3200" b="1" dirty="0">
                <a:solidFill>
                  <a:srgbClr val="0000FF"/>
                </a:solidFill>
              </a:rPr>
              <a:t>PhD Student in ECE, TA</a:t>
            </a:r>
          </a:p>
          <a:p>
            <a:pPr algn="l"/>
            <a:r>
              <a:rPr lang="en-US" sz="3200" b="1" dirty="0">
                <a:solidFill>
                  <a:srgbClr val="C00000"/>
                </a:solidFill>
                <a:hlinkClick r:id="rId3"/>
              </a:rPr>
              <a:t>h.farrokhbakht@mail.utoronto.ca</a:t>
            </a:r>
            <a:endParaRPr lang="en-US" sz="3200" b="1" dirty="0">
              <a:solidFill>
                <a:srgbClr val="C00000"/>
              </a:solidFill>
            </a:endParaRPr>
          </a:p>
          <a:p>
            <a:pPr algn="l"/>
            <a:endParaRPr lang="en-US" sz="2200" dirty="0">
              <a:solidFill>
                <a:schemeClr val="tx1"/>
              </a:solidFill>
            </a:endParaRPr>
          </a:p>
          <a:p>
            <a:pPr algn="l"/>
            <a:r>
              <a:rPr lang="en-US" sz="2000" dirty="0">
                <a:solidFill>
                  <a:schemeClr val="tx1"/>
                </a:solidFill>
              </a:rPr>
              <a:t>Research interests: computer architecture and </a:t>
            </a:r>
            <a:endParaRPr lang="ru-RU" sz="2000" dirty="0">
              <a:solidFill>
                <a:schemeClr val="tx1"/>
              </a:solidFill>
            </a:endParaRPr>
          </a:p>
          <a:p>
            <a:pPr algn="l"/>
            <a:r>
              <a:rPr lang="en-US" sz="2000" dirty="0">
                <a:solidFill>
                  <a:schemeClr val="tx1"/>
                </a:solidFill>
              </a:rPr>
              <a:t>interconnection network</a:t>
            </a:r>
            <a:endParaRPr lang="en-US" sz="2000" b="1" dirty="0">
              <a:solidFill>
                <a:srgbClr val="C00000"/>
              </a:solidFill>
            </a:endParaRPr>
          </a:p>
          <a:p>
            <a:pPr algn="l"/>
            <a:endParaRPr lang="en-US" sz="2200" dirty="0"/>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4" name="TextBox 3"/>
          <p:cNvSpPr txBox="1"/>
          <p:nvPr/>
        </p:nvSpPr>
        <p:spPr>
          <a:xfrm>
            <a:off x="304800" y="5943600"/>
            <a:ext cx="5410200" cy="646331"/>
          </a:xfrm>
          <a:prstGeom prst="rect">
            <a:avLst/>
          </a:prstGeom>
          <a:noFill/>
        </p:spPr>
        <p:txBody>
          <a:bodyPr wrap="square" rtlCol="0">
            <a:spAutoFit/>
          </a:bodyPr>
          <a:lstStyle/>
          <a:p>
            <a:r>
              <a:rPr lang="en-US" b="1" dirty="0">
                <a:solidFill>
                  <a:srgbClr val="C00000"/>
                </a:solidFill>
              </a:rPr>
              <a:t>Computer Systems and Networking Group (CSNG)</a:t>
            </a:r>
          </a:p>
          <a:p>
            <a:r>
              <a:rPr lang="en-US" b="1" dirty="0" err="1">
                <a:solidFill>
                  <a:srgbClr val="006600"/>
                </a:solidFill>
              </a:rPr>
              <a:t>EcoSystem</a:t>
            </a:r>
            <a:r>
              <a:rPr lang="en-US" b="1" dirty="0">
                <a:solidFill>
                  <a:srgbClr val="006600"/>
                </a:solidFill>
              </a:rPr>
              <a:t> Group</a:t>
            </a:r>
            <a:endParaRPr lang="en-US" dirty="0">
              <a:solidFill>
                <a:srgbClr val="006600"/>
              </a:solidFill>
            </a:endParaRPr>
          </a:p>
        </p:txBody>
      </p:sp>
      <p:pic>
        <p:nvPicPr>
          <p:cNvPr id="5" name="Picture 2" descr="Hossein Farrokhbakht">
            <a:extLst>
              <a:ext uri="{FF2B5EF4-FFF2-40B4-BE49-F238E27FC236}">
                <a16:creationId xmlns:a16="http://schemas.microsoft.com/office/drawing/2014/main" id="{70B94861-9C72-4283-8974-6AE7FFD047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438400"/>
            <a:ext cx="1890623" cy="189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193127"/>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210"/>
          <p:cNvSpPr/>
          <p:nvPr/>
        </p:nvSpPr>
        <p:spPr>
          <a:xfrm>
            <a:off x="1" y="1473684"/>
            <a:ext cx="9144000" cy="2412516"/>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a:xfrm>
            <a:off x="457200" y="-61494"/>
            <a:ext cx="8229600" cy="1143000"/>
          </a:xfrm>
        </p:spPr>
        <p:txBody>
          <a:bodyPr/>
          <a:lstStyle/>
          <a:p>
            <a:r>
              <a:rPr lang="en-US" b="1" dirty="0"/>
              <a:t>DRAM Scaling Challenge</a:t>
            </a:r>
          </a:p>
        </p:txBody>
      </p:sp>
      <p:sp>
        <p:nvSpPr>
          <p:cNvPr id="51" name="Right Arrow 50"/>
          <p:cNvSpPr>
            <a:spLocks noChangeAspect="1"/>
          </p:cNvSpPr>
          <p:nvPr/>
        </p:nvSpPr>
        <p:spPr>
          <a:xfrm>
            <a:off x="3657600" y="2755235"/>
            <a:ext cx="1643431" cy="597565"/>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p:cNvSpPr txBox="1"/>
          <p:nvPr/>
        </p:nvSpPr>
        <p:spPr>
          <a:xfrm>
            <a:off x="3440583" y="2057400"/>
            <a:ext cx="1893417" cy="717119"/>
          </a:xfrm>
          <a:prstGeom prst="rect">
            <a:avLst/>
          </a:prstGeom>
          <a:noFill/>
        </p:spPr>
        <p:txBody>
          <a:bodyPr wrap="none" rtlCol="0">
            <a:spAutoFit/>
          </a:bodyPr>
          <a:lstStyle/>
          <a:p>
            <a:pPr algn="ctr">
              <a:lnSpc>
                <a:spcPct val="70000"/>
              </a:lnSpc>
            </a:pPr>
            <a:r>
              <a:rPr lang="en-US" sz="2800" b="1" dirty="0">
                <a:solidFill>
                  <a:srgbClr val="800000"/>
                </a:solidFill>
              </a:rPr>
              <a:t>Technology</a:t>
            </a:r>
          </a:p>
          <a:p>
            <a:pPr algn="ctr">
              <a:lnSpc>
                <a:spcPct val="70000"/>
              </a:lnSpc>
            </a:pPr>
            <a:r>
              <a:rPr lang="en-US" sz="2800" b="1" dirty="0">
                <a:solidFill>
                  <a:srgbClr val="800000"/>
                </a:solidFill>
              </a:rPr>
              <a:t>Scaling</a:t>
            </a:r>
          </a:p>
        </p:txBody>
      </p:sp>
      <p:grpSp>
        <p:nvGrpSpPr>
          <p:cNvPr id="53" name="Group 52"/>
          <p:cNvGrpSpPr>
            <a:grpSpLocks noChangeAspect="1"/>
          </p:cNvGrpSpPr>
          <p:nvPr/>
        </p:nvGrpSpPr>
        <p:grpSpPr>
          <a:xfrm>
            <a:off x="6172200" y="1720946"/>
            <a:ext cx="2089198" cy="1555654"/>
            <a:chOff x="3454955" y="2670363"/>
            <a:chExt cx="2434972" cy="1813117"/>
          </a:xfrm>
          <a:solidFill>
            <a:srgbClr val="10253F"/>
          </a:solidFill>
        </p:grpSpPr>
        <p:grpSp>
          <p:nvGrpSpPr>
            <p:cNvPr id="70" name="Group 69"/>
            <p:cNvGrpSpPr>
              <a:grpSpLocks noChangeAspect="1"/>
            </p:cNvGrpSpPr>
            <p:nvPr/>
          </p:nvGrpSpPr>
          <p:grpSpPr>
            <a:xfrm>
              <a:off x="3454955" y="2670363"/>
              <a:ext cx="1233724" cy="929423"/>
              <a:chOff x="428328" y="2110982"/>
              <a:chExt cx="3273181" cy="2582606"/>
            </a:xfrm>
            <a:grpFill/>
          </p:grpSpPr>
          <p:cxnSp>
            <p:nvCxnSpPr>
              <p:cNvPr id="174" name="Straight Connector 173"/>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83" name="Group 182"/>
              <p:cNvGrpSpPr/>
              <p:nvPr/>
            </p:nvGrpSpPr>
            <p:grpSpPr>
              <a:xfrm>
                <a:off x="534160" y="2226069"/>
                <a:ext cx="3067764" cy="525790"/>
                <a:chOff x="534160" y="2226069"/>
                <a:chExt cx="3067764" cy="525790"/>
              </a:xfrm>
              <a:grpFill/>
            </p:grpSpPr>
            <p:sp>
              <p:nvSpPr>
                <p:cNvPr id="202" name="Oval 20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3" name="Oval 20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4" name="Oval 203"/>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5" name="Oval 20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6" name="Oval 205"/>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4" name="Group 183"/>
              <p:cNvGrpSpPr/>
              <p:nvPr/>
            </p:nvGrpSpPr>
            <p:grpSpPr>
              <a:xfrm>
                <a:off x="541777" y="2821081"/>
                <a:ext cx="3058627" cy="525790"/>
                <a:chOff x="534160" y="2226069"/>
                <a:chExt cx="3058627" cy="525790"/>
              </a:xfrm>
              <a:grpFill/>
            </p:grpSpPr>
            <p:sp>
              <p:nvSpPr>
                <p:cNvPr id="197" name="Oval 1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8" name="Oval 197"/>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9" name="Oval 198"/>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0" name="Oval 199"/>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1" name="Oval 200"/>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5" name="Group 184"/>
              <p:cNvGrpSpPr/>
              <p:nvPr/>
            </p:nvGrpSpPr>
            <p:grpSpPr>
              <a:xfrm>
                <a:off x="538848" y="3430281"/>
                <a:ext cx="3067764" cy="525790"/>
                <a:chOff x="543297" y="2226069"/>
                <a:chExt cx="3067764" cy="525790"/>
              </a:xfrm>
              <a:grpFill/>
            </p:grpSpPr>
            <p:sp>
              <p:nvSpPr>
                <p:cNvPr id="192" name="Oval 19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3" name="Oval 19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 name="Oval 19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5" name="Oval 19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6" name="Oval 19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6" name="Group 185"/>
              <p:cNvGrpSpPr/>
              <p:nvPr/>
            </p:nvGrpSpPr>
            <p:grpSpPr>
              <a:xfrm>
                <a:off x="535919" y="4030345"/>
                <a:ext cx="3067764" cy="525790"/>
                <a:chOff x="543297" y="2226069"/>
                <a:chExt cx="3067764" cy="525790"/>
              </a:xfrm>
              <a:grpFill/>
            </p:grpSpPr>
            <p:sp>
              <p:nvSpPr>
                <p:cNvPr id="187" name="Oval 1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8" name="Oval 187"/>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9" name="Oval 1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0" name="Oval 189"/>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1" name="Oval 1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1" name="Group 70"/>
            <p:cNvGrpSpPr>
              <a:grpSpLocks noChangeAspect="1"/>
            </p:cNvGrpSpPr>
            <p:nvPr/>
          </p:nvGrpSpPr>
          <p:grpSpPr>
            <a:xfrm>
              <a:off x="3457947" y="3551049"/>
              <a:ext cx="1233724" cy="929423"/>
              <a:chOff x="428328" y="2110982"/>
              <a:chExt cx="3273181" cy="2582606"/>
            </a:xfrm>
            <a:grpFill/>
          </p:grpSpPr>
          <p:cxnSp>
            <p:nvCxnSpPr>
              <p:cNvPr id="141" name="Straight Connector 140"/>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50" name="Group 149"/>
              <p:cNvGrpSpPr/>
              <p:nvPr/>
            </p:nvGrpSpPr>
            <p:grpSpPr>
              <a:xfrm>
                <a:off x="534160" y="2226069"/>
                <a:ext cx="3067764" cy="525790"/>
                <a:chOff x="534160" y="2226069"/>
                <a:chExt cx="3067764" cy="525790"/>
              </a:xfrm>
              <a:grpFill/>
            </p:grpSpPr>
            <p:sp>
              <p:nvSpPr>
                <p:cNvPr id="169" name="Oval 168"/>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Oval 169"/>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1" name="Oval 170"/>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Oval 171"/>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Oval 172"/>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1" name="Group 150"/>
              <p:cNvGrpSpPr/>
              <p:nvPr/>
            </p:nvGrpSpPr>
            <p:grpSpPr>
              <a:xfrm>
                <a:off x="541777" y="2821081"/>
                <a:ext cx="3058627" cy="525790"/>
                <a:chOff x="534160" y="2226069"/>
                <a:chExt cx="3058627" cy="525790"/>
              </a:xfrm>
              <a:grpFill/>
            </p:grpSpPr>
            <p:sp>
              <p:nvSpPr>
                <p:cNvPr id="164" name="Oval 163"/>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5" name="Oval 164"/>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6" name="Oval 165"/>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7" name="Oval 166"/>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8" name="Oval 167"/>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2" name="Group 151"/>
              <p:cNvGrpSpPr/>
              <p:nvPr/>
            </p:nvGrpSpPr>
            <p:grpSpPr>
              <a:xfrm>
                <a:off x="538848" y="3430281"/>
                <a:ext cx="3067764" cy="525790"/>
                <a:chOff x="543297" y="2226069"/>
                <a:chExt cx="3067764" cy="525790"/>
              </a:xfrm>
              <a:grpFill/>
            </p:grpSpPr>
            <p:sp>
              <p:nvSpPr>
                <p:cNvPr id="159" name="Oval 158"/>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Oval 159"/>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Oval 160"/>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2" name="Oval 161"/>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Oval 162"/>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3" name="Group 152"/>
              <p:cNvGrpSpPr/>
              <p:nvPr/>
            </p:nvGrpSpPr>
            <p:grpSpPr>
              <a:xfrm>
                <a:off x="535919" y="4030345"/>
                <a:ext cx="3067764" cy="525790"/>
                <a:chOff x="543297" y="2226069"/>
                <a:chExt cx="3067764" cy="525790"/>
              </a:xfrm>
              <a:grpFill/>
            </p:grpSpPr>
            <p:sp>
              <p:nvSpPr>
                <p:cNvPr id="154" name="Oval 153"/>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5" name="Oval 154"/>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6" name="Oval 155"/>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Oval 156"/>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Oval 157"/>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2" name="Group 71"/>
            <p:cNvGrpSpPr>
              <a:grpSpLocks noChangeAspect="1"/>
            </p:cNvGrpSpPr>
            <p:nvPr/>
          </p:nvGrpSpPr>
          <p:grpSpPr>
            <a:xfrm>
              <a:off x="4653211" y="2673371"/>
              <a:ext cx="1233724" cy="929423"/>
              <a:chOff x="428328" y="2110982"/>
              <a:chExt cx="3273181" cy="2582606"/>
            </a:xfrm>
            <a:grpFill/>
          </p:grpSpPr>
          <p:cxnSp>
            <p:nvCxnSpPr>
              <p:cNvPr id="107" name="Straight Connector 106"/>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16" name="Group 115"/>
              <p:cNvGrpSpPr/>
              <p:nvPr/>
            </p:nvGrpSpPr>
            <p:grpSpPr>
              <a:xfrm>
                <a:off x="534160" y="2226069"/>
                <a:ext cx="3067764" cy="525790"/>
                <a:chOff x="534160" y="2226069"/>
                <a:chExt cx="3067764" cy="525790"/>
              </a:xfrm>
              <a:grpFill/>
            </p:grpSpPr>
            <p:sp>
              <p:nvSpPr>
                <p:cNvPr id="136" name="Oval 13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Oval 13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Oval 13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Oval 13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Oval 13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7" name="Group 116"/>
              <p:cNvGrpSpPr/>
              <p:nvPr/>
            </p:nvGrpSpPr>
            <p:grpSpPr>
              <a:xfrm>
                <a:off x="541777" y="2821081"/>
                <a:ext cx="3058627" cy="525790"/>
                <a:chOff x="534160" y="2226069"/>
                <a:chExt cx="3058627" cy="525790"/>
              </a:xfrm>
              <a:grpFill/>
            </p:grpSpPr>
            <p:sp>
              <p:nvSpPr>
                <p:cNvPr id="131" name="Oval 13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Oval 13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Oval 13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13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Oval 13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8" name="Group 117"/>
              <p:cNvGrpSpPr/>
              <p:nvPr/>
            </p:nvGrpSpPr>
            <p:grpSpPr>
              <a:xfrm>
                <a:off x="538848" y="3430281"/>
                <a:ext cx="3067764" cy="525790"/>
                <a:chOff x="543297" y="2226069"/>
                <a:chExt cx="3067764" cy="525790"/>
              </a:xfrm>
              <a:grpFill/>
            </p:grpSpPr>
            <p:sp>
              <p:nvSpPr>
                <p:cNvPr id="126" name="Oval 12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Oval 12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Oval 12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Oval 12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Oval 12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0" name="Group 119"/>
              <p:cNvGrpSpPr/>
              <p:nvPr/>
            </p:nvGrpSpPr>
            <p:grpSpPr>
              <a:xfrm>
                <a:off x="535919" y="4030345"/>
                <a:ext cx="3067764" cy="525790"/>
                <a:chOff x="543297" y="2226069"/>
                <a:chExt cx="3067764" cy="525790"/>
              </a:xfrm>
              <a:grpFill/>
            </p:grpSpPr>
            <p:sp>
              <p:nvSpPr>
                <p:cNvPr id="121" name="Oval 12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Oval 12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 name="Oval 12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Oval 12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Oval 12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3" name="Group 72"/>
            <p:cNvGrpSpPr>
              <a:grpSpLocks noChangeAspect="1"/>
            </p:cNvGrpSpPr>
            <p:nvPr/>
          </p:nvGrpSpPr>
          <p:grpSpPr>
            <a:xfrm>
              <a:off x="4656203" y="3554057"/>
              <a:ext cx="1233724" cy="929423"/>
              <a:chOff x="428328" y="2110982"/>
              <a:chExt cx="3273181" cy="2582606"/>
            </a:xfrm>
            <a:grpFill/>
          </p:grpSpPr>
          <p:cxnSp>
            <p:nvCxnSpPr>
              <p:cNvPr id="74" name="Straight Connector 73"/>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a:off x="534160" y="2226069"/>
                <a:ext cx="3067764" cy="525790"/>
                <a:chOff x="534160" y="2226069"/>
                <a:chExt cx="3067764" cy="525790"/>
              </a:xfrm>
              <a:grpFill/>
            </p:grpSpPr>
            <p:sp>
              <p:nvSpPr>
                <p:cNvPr id="102" name="Oval 10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4" name="Group 83"/>
              <p:cNvGrpSpPr/>
              <p:nvPr/>
            </p:nvGrpSpPr>
            <p:grpSpPr>
              <a:xfrm>
                <a:off x="541777" y="2821081"/>
                <a:ext cx="3058627" cy="525790"/>
                <a:chOff x="534160" y="2226069"/>
                <a:chExt cx="3058627" cy="525790"/>
              </a:xfrm>
              <a:grpFill/>
            </p:grpSpPr>
            <p:sp>
              <p:nvSpPr>
                <p:cNvPr id="97" name="Oval 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Oval 99"/>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 name="Group 84"/>
              <p:cNvGrpSpPr/>
              <p:nvPr/>
            </p:nvGrpSpPr>
            <p:grpSpPr>
              <a:xfrm>
                <a:off x="538848" y="3430281"/>
                <a:ext cx="3067764" cy="525790"/>
                <a:chOff x="543297" y="2226069"/>
                <a:chExt cx="3067764" cy="525790"/>
              </a:xfrm>
              <a:grpFill/>
            </p:grpSpPr>
            <p:sp>
              <p:nvSpPr>
                <p:cNvPr id="92" name="Oval 9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Oval 9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6" name="Group 85"/>
              <p:cNvGrpSpPr/>
              <p:nvPr/>
            </p:nvGrpSpPr>
            <p:grpSpPr>
              <a:xfrm>
                <a:off x="535919" y="4030345"/>
                <a:ext cx="3067764" cy="525790"/>
                <a:chOff x="543297" y="2226069"/>
                <a:chExt cx="3067764" cy="525790"/>
              </a:xfrm>
              <a:grpFill/>
            </p:grpSpPr>
            <p:sp>
              <p:nvSpPr>
                <p:cNvPr id="87" name="Oval 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Oval 87"/>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grpSp>
        <p:nvGrpSpPr>
          <p:cNvPr id="54" name="Group 53"/>
          <p:cNvGrpSpPr>
            <a:grpSpLocks noChangeAspect="1"/>
          </p:cNvGrpSpPr>
          <p:nvPr/>
        </p:nvGrpSpPr>
        <p:grpSpPr>
          <a:xfrm>
            <a:off x="911962" y="1624476"/>
            <a:ext cx="1678838" cy="1620470"/>
            <a:chOff x="-27432" y="3871327"/>
            <a:chExt cx="1399032" cy="1350392"/>
          </a:xfrm>
        </p:grpSpPr>
        <p:cxnSp>
          <p:nvCxnSpPr>
            <p:cNvPr id="59" name="Straight Connector 58"/>
            <p:cNvCxnSpPr/>
            <p:nvPr/>
          </p:nvCxnSpPr>
          <p:spPr>
            <a:xfrm>
              <a:off x="-27432" y="4255642"/>
              <a:ext cx="1399032"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27432" y="3871327"/>
              <a:ext cx="1399032" cy="1350392"/>
              <a:chOff x="-152400" y="3871327"/>
              <a:chExt cx="1399032" cy="1350392"/>
            </a:xfrm>
          </p:grpSpPr>
          <p:cxnSp>
            <p:nvCxnSpPr>
              <p:cNvPr id="61" name="Straight Connector 60"/>
              <p:cNvCxnSpPr/>
              <p:nvPr/>
            </p:nvCxnSpPr>
            <p:spPr>
              <a:xfrm>
                <a:off x="868590" y="3877551"/>
                <a:ext cx="0" cy="1344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31929" y="3871327"/>
                <a:ext cx="0" cy="1344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152400" y="4850654"/>
                <a:ext cx="1399032"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64" name="Group 63"/>
              <p:cNvGrpSpPr/>
              <p:nvPr/>
            </p:nvGrpSpPr>
            <p:grpSpPr>
              <a:xfrm>
                <a:off x="-42838" y="3991070"/>
                <a:ext cx="1185838" cy="521134"/>
                <a:chOff x="534160" y="2230725"/>
                <a:chExt cx="1185838" cy="521134"/>
              </a:xfrm>
            </p:grpSpPr>
            <p:sp>
              <p:nvSpPr>
                <p:cNvPr id="68" name="Oval 67"/>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1176697"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5" name="Group 64"/>
              <p:cNvGrpSpPr/>
              <p:nvPr/>
            </p:nvGrpSpPr>
            <p:grpSpPr>
              <a:xfrm>
                <a:off x="-35221" y="4586082"/>
                <a:ext cx="1176701" cy="521134"/>
                <a:chOff x="534160" y="2230725"/>
                <a:chExt cx="1176701" cy="521134"/>
              </a:xfrm>
            </p:grpSpPr>
            <p:sp>
              <p:nvSpPr>
                <p:cNvPr id="66" name="Oval 65"/>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p:nvSpPr>
              <p:spPr>
                <a:xfrm>
                  <a:off x="1167560"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57" name="TextBox 56"/>
          <p:cNvSpPr txBox="1"/>
          <p:nvPr/>
        </p:nvSpPr>
        <p:spPr>
          <a:xfrm>
            <a:off x="838200" y="3210580"/>
            <a:ext cx="1916210" cy="523220"/>
          </a:xfrm>
          <a:prstGeom prst="rect">
            <a:avLst/>
          </a:prstGeom>
          <a:noFill/>
        </p:spPr>
        <p:txBody>
          <a:bodyPr wrap="none" rtlCol="0">
            <a:spAutoFit/>
          </a:bodyPr>
          <a:lstStyle/>
          <a:p>
            <a:r>
              <a:rPr lang="en-US" sz="2800" b="1" dirty="0"/>
              <a:t>DRAM Cells</a:t>
            </a:r>
          </a:p>
        </p:txBody>
      </p:sp>
      <p:sp>
        <p:nvSpPr>
          <p:cNvPr id="58" name="TextBox 57"/>
          <p:cNvSpPr txBox="1"/>
          <p:nvPr/>
        </p:nvSpPr>
        <p:spPr>
          <a:xfrm>
            <a:off x="6313390" y="3200400"/>
            <a:ext cx="1916210" cy="523220"/>
          </a:xfrm>
          <a:prstGeom prst="rect">
            <a:avLst/>
          </a:prstGeom>
          <a:noFill/>
        </p:spPr>
        <p:txBody>
          <a:bodyPr wrap="none" rtlCol="0">
            <a:spAutoFit/>
          </a:bodyPr>
          <a:lstStyle/>
          <a:p>
            <a:r>
              <a:rPr lang="en-US" sz="2800" b="1" dirty="0"/>
              <a:t>DRAM Cells</a:t>
            </a:r>
          </a:p>
        </p:txBody>
      </p:sp>
      <p:sp>
        <p:nvSpPr>
          <p:cNvPr id="207" name="Multiply 206"/>
          <p:cNvSpPr/>
          <p:nvPr/>
        </p:nvSpPr>
        <p:spPr>
          <a:xfrm>
            <a:off x="6248400" y="1752600"/>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208" name="Multiply 207"/>
          <p:cNvSpPr/>
          <p:nvPr/>
        </p:nvSpPr>
        <p:spPr>
          <a:xfrm>
            <a:off x="7315200" y="2362200"/>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209" name="Rounded Rectangle 208"/>
          <p:cNvSpPr/>
          <p:nvPr/>
        </p:nvSpPr>
        <p:spPr>
          <a:xfrm>
            <a:off x="0" y="4267200"/>
            <a:ext cx="9144000" cy="13716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FFFFFF"/>
                </a:solidFill>
              </a:rPr>
              <a:t>Manufacturing reliable cells at low cost </a:t>
            </a:r>
          </a:p>
          <a:p>
            <a:pPr algn="ctr"/>
            <a:r>
              <a:rPr lang="en-US" sz="4000" b="1" dirty="0">
                <a:solidFill>
                  <a:srgbClr val="FFFFFF"/>
                </a:solidFill>
              </a:rPr>
              <a:t>is getting difficult </a:t>
            </a:r>
          </a:p>
        </p:txBody>
      </p:sp>
      <p:sp>
        <p:nvSpPr>
          <p:cNvPr id="4" name="Slide Number Placeholder 3"/>
          <p:cNvSpPr>
            <a:spLocks noGrp="1"/>
          </p:cNvSpPr>
          <p:nvPr>
            <p:ph type="sldNum" sz="quarter" idx="12"/>
          </p:nvPr>
        </p:nvSpPr>
        <p:spPr/>
        <p:txBody>
          <a:bodyPr/>
          <a:lstStyle/>
          <a:p>
            <a:fld id="{B214129B-1065-CF48-BC17-FABE13E4D917}" type="slidenum">
              <a:rPr lang="en-US" smtClean="0"/>
              <a:t>50</a:t>
            </a:fld>
            <a:endParaRPr lang="en-US" dirty="0"/>
          </a:p>
        </p:txBody>
      </p:sp>
    </p:spTree>
    <p:extLst>
      <p:ext uri="{BB962C8B-B14F-4D97-AF65-F5344CB8AC3E}">
        <p14:creationId xmlns:p14="http://schemas.microsoft.com/office/powerpoint/2010/main" val="19253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Rectangle 919"/>
          <p:cNvSpPr/>
          <p:nvPr/>
        </p:nvSpPr>
        <p:spPr>
          <a:xfrm>
            <a:off x="6172200" y="1219200"/>
            <a:ext cx="2971800" cy="3124199"/>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9" name="Rectangle 918"/>
          <p:cNvSpPr/>
          <p:nvPr/>
        </p:nvSpPr>
        <p:spPr>
          <a:xfrm>
            <a:off x="0" y="1219200"/>
            <a:ext cx="6172200" cy="31241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a:bodyPr>
          <a:lstStyle/>
          <a:p>
            <a:pPr>
              <a:lnSpc>
                <a:spcPct val="80000"/>
              </a:lnSpc>
            </a:pPr>
            <a:r>
              <a:rPr lang="en-US" b="1" dirty="0"/>
              <a:t>Traditional Approach</a:t>
            </a:r>
          </a:p>
        </p:txBody>
      </p:sp>
      <p:grpSp>
        <p:nvGrpSpPr>
          <p:cNvPr id="460" name="Group 459"/>
          <p:cNvGrpSpPr/>
          <p:nvPr/>
        </p:nvGrpSpPr>
        <p:grpSpPr>
          <a:xfrm>
            <a:off x="152400" y="1807326"/>
            <a:ext cx="2089198" cy="2383674"/>
            <a:chOff x="6096000" y="1620470"/>
            <a:chExt cx="2089198" cy="2383674"/>
          </a:xfrm>
        </p:grpSpPr>
        <p:grpSp>
          <p:nvGrpSpPr>
            <p:cNvPr id="461" name="Group 460"/>
            <p:cNvGrpSpPr>
              <a:grpSpLocks noChangeAspect="1"/>
            </p:cNvGrpSpPr>
            <p:nvPr/>
          </p:nvGrpSpPr>
          <p:grpSpPr>
            <a:xfrm>
              <a:off x="6096000" y="1620470"/>
              <a:ext cx="2089198" cy="1555654"/>
              <a:chOff x="3454955" y="2670363"/>
              <a:chExt cx="2434972" cy="1813117"/>
            </a:xfrm>
            <a:solidFill>
              <a:srgbClr val="10253F"/>
            </a:solidFill>
          </p:grpSpPr>
          <p:grpSp>
            <p:nvGrpSpPr>
              <p:cNvPr id="465" name="Group 464"/>
              <p:cNvGrpSpPr>
                <a:grpSpLocks noChangeAspect="1"/>
              </p:cNvGrpSpPr>
              <p:nvPr/>
            </p:nvGrpSpPr>
            <p:grpSpPr>
              <a:xfrm>
                <a:off x="3454955" y="2670363"/>
                <a:ext cx="1233724" cy="929423"/>
                <a:chOff x="428328" y="2110982"/>
                <a:chExt cx="3273181" cy="2582606"/>
              </a:xfrm>
              <a:grpFill/>
            </p:grpSpPr>
            <p:cxnSp>
              <p:nvCxnSpPr>
                <p:cNvPr id="568" name="Straight Connector 567"/>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1" name="Straight Connector 570"/>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3" name="Straight Connector 572"/>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4" name="Straight Connector 573"/>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77" name="Group 576"/>
                <p:cNvGrpSpPr/>
                <p:nvPr/>
              </p:nvGrpSpPr>
              <p:grpSpPr>
                <a:xfrm>
                  <a:off x="534160" y="2226069"/>
                  <a:ext cx="3067764" cy="525790"/>
                  <a:chOff x="534160" y="2226069"/>
                  <a:chExt cx="3067764" cy="525790"/>
                </a:xfrm>
                <a:grpFill/>
              </p:grpSpPr>
              <p:sp>
                <p:nvSpPr>
                  <p:cNvPr id="596" name="Oval 5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7" name="Oval 59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Oval 59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9" name="Oval 59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0" name="Oval 59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8" name="Group 577"/>
                <p:cNvGrpSpPr/>
                <p:nvPr/>
              </p:nvGrpSpPr>
              <p:grpSpPr>
                <a:xfrm>
                  <a:off x="541777" y="2821081"/>
                  <a:ext cx="3058627" cy="525790"/>
                  <a:chOff x="534160" y="2226069"/>
                  <a:chExt cx="3058627" cy="525790"/>
                </a:xfrm>
                <a:grpFill/>
              </p:grpSpPr>
              <p:sp>
                <p:nvSpPr>
                  <p:cNvPr id="591" name="Oval 59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2" name="Oval 59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3" name="Oval 59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4" name="Oval 59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5" name="Oval 59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9" name="Group 578"/>
                <p:cNvGrpSpPr/>
                <p:nvPr/>
              </p:nvGrpSpPr>
              <p:grpSpPr>
                <a:xfrm>
                  <a:off x="538848" y="3430281"/>
                  <a:ext cx="3067764" cy="525790"/>
                  <a:chOff x="543297" y="2226069"/>
                  <a:chExt cx="3067764" cy="525790"/>
                </a:xfrm>
                <a:grpFill/>
              </p:grpSpPr>
              <p:sp>
                <p:nvSpPr>
                  <p:cNvPr id="586" name="Oval 5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7" name="Oval 58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8" name="Oval 5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9" name="Oval 58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0" name="Oval 5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80" name="Group 579"/>
                <p:cNvGrpSpPr/>
                <p:nvPr/>
              </p:nvGrpSpPr>
              <p:grpSpPr>
                <a:xfrm>
                  <a:off x="535919" y="4030345"/>
                  <a:ext cx="3067764" cy="525790"/>
                  <a:chOff x="543297" y="2226069"/>
                  <a:chExt cx="3067764" cy="525790"/>
                </a:xfrm>
                <a:grpFill/>
              </p:grpSpPr>
              <p:sp>
                <p:nvSpPr>
                  <p:cNvPr id="581" name="Oval 58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Oval 58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Oval 58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4" name="Oval 58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5" name="Oval 58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6" name="Group 465"/>
              <p:cNvGrpSpPr>
                <a:grpSpLocks noChangeAspect="1"/>
              </p:cNvGrpSpPr>
              <p:nvPr/>
            </p:nvGrpSpPr>
            <p:grpSpPr>
              <a:xfrm>
                <a:off x="3457947" y="3551049"/>
                <a:ext cx="1233724" cy="929423"/>
                <a:chOff x="428328" y="2110982"/>
                <a:chExt cx="3273181" cy="2582606"/>
              </a:xfrm>
              <a:grpFill/>
            </p:grpSpPr>
            <p:cxnSp>
              <p:nvCxnSpPr>
                <p:cNvPr id="535" name="Straight Connector 534"/>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7" name="Straight Connector 536"/>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8" name="Straight Connector 537"/>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9" name="Straight Connector 538"/>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0" name="Straight Connector 539"/>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44" name="Group 543"/>
                <p:cNvGrpSpPr/>
                <p:nvPr/>
              </p:nvGrpSpPr>
              <p:grpSpPr>
                <a:xfrm>
                  <a:off x="534160" y="2226069"/>
                  <a:ext cx="3067764" cy="525790"/>
                  <a:chOff x="534160" y="2226069"/>
                  <a:chExt cx="3067764" cy="525790"/>
                </a:xfrm>
                <a:grpFill/>
              </p:grpSpPr>
              <p:sp>
                <p:nvSpPr>
                  <p:cNvPr id="563" name="Oval 56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4" name="Oval 56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5" name="Oval 564"/>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6" name="Oval 56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7" name="Oval 566"/>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5" name="Group 544"/>
                <p:cNvGrpSpPr/>
                <p:nvPr/>
              </p:nvGrpSpPr>
              <p:grpSpPr>
                <a:xfrm>
                  <a:off x="541777" y="2821081"/>
                  <a:ext cx="3058627" cy="525790"/>
                  <a:chOff x="534160" y="2226069"/>
                  <a:chExt cx="3058627" cy="525790"/>
                </a:xfrm>
                <a:grpFill/>
              </p:grpSpPr>
              <p:sp>
                <p:nvSpPr>
                  <p:cNvPr id="558" name="Oval 55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9" name="Oval 558"/>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0" name="Oval 559"/>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Oval 560"/>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2" name="Oval 561"/>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6" name="Group 545"/>
                <p:cNvGrpSpPr/>
                <p:nvPr/>
              </p:nvGrpSpPr>
              <p:grpSpPr>
                <a:xfrm>
                  <a:off x="538848" y="3430281"/>
                  <a:ext cx="3067764" cy="525790"/>
                  <a:chOff x="543297" y="2226069"/>
                  <a:chExt cx="3067764" cy="525790"/>
                </a:xfrm>
                <a:grpFill/>
              </p:grpSpPr>
              <p:sp>
                <p:nvSpPr>
                  <p:cNvPr id="553" name="Oval 55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4" name="Oval 55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5" name="Oval 55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6" name="Oval 55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7" name="Oval 55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7" name="Group 546"/>
                <p:cNvGrpSpPr/>
                <p:nvPr/>
              </p:nvGrpSpPr>
              <p:grpSpPr>
                <a:xfrm>
                  <a:off x="535919" y="4030345"/>
                  <a:ext cx="3067764" cy="525790"/>
                  <a:chOff x="543297" y="2226069"/>
                  <a:chExt cx="3067764" cy="525790"/>
                </a:xfrm>
                <a:grpFill/>
              </p:grpSpPr>
              <p:sp>
                <p:nvSpPr>
                  <p:cNvPr id="548" name="Oval 54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9" name="Oval 548"/>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Oval 54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1" name="Oval 550"/>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2" name="Oval 55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7" name="Group 466"/>
              <p:cNvGrpSpPr>
                <a:grpSpLocks noChangeAspect="1"/>
              </p:cNvGrpSpPr>
              <p:nvPr/>
            </p:nvGrpSpPr>
            <p:grpSpPr>
              <a:xfrm>
                <a:off x="4653211" y="2673371"/>
                <a:ext cx="1233724" cy="929423"/>
                <a:chOff x="428328" y="2110982"/>
                <a:chExt cx="3273181" cy="2582606"/>
              </a:xfrm>
              <a:grpFill/>
            </p:grpSpPr>
            <p:cxnSp>
              <p:nvCxnSpPr>
                <p:cNvPr id="502" name="Straight Connector 50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11" name="Group 510"/>
                <p:cNvGrpSpPr/>
                <p:nvPr/>
              </p:nvGrpSpPr>
              <p:grpSpPr>
                <a:xfrm>
                  <a:off x="534160" y="2226069"/>
                  <a:ext cx="3067764" cy="525790"/>
                  <a:chOff x="534160" y="2226069"/>
                  <a:chExt cx="3067764" cy="525790"/>
                </a:xfrm>
                <a:grpFill/>
              </p:grpSpPr>
              <p:sp>
                <p:nvSpPr>
                  <p:cNvPr id="530" name="Oval 52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Oval 53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2" name="Oval 53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3" name="Oval 53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4" name="Oval 53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2" name="Group 511"/>
                <p:cNvGrpSpPr/>
                <p:nvPr/>
              </p:nvGrpSpPr>
              <p:grpSpPr>
                <a:xfrm>
                  <a:off x="541777" y="2821081"/>
                  <a:ext cx="3058627" cy="525790"/>
                  <a:chOff x="534160" y="2226069"/>
                  <a:chExt cx="3058627" cy="525790"/>
                </a:xfrm>
                <a:grpFill/>
              </p:grpSpPr>
              <p:sp>
                <p:nvSpPr>
                  <p:cNvPr id="525" name="Oval 52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Oval 52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Oval 52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8" name="Oval 52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Oval 52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3" name="Group 512"/>
                <p:cNvGrpSpPr/>
                <p:nvPr/>
              </p:nvGrpSpPr>
              <p:grpSpPr>
                <a:xfrm>
                  <a:off x="538848" y="3430281"/>
                  <a:ext cx="3067764" cy="525790"/>
                  <a:chOff x="543297" y="2226069"/>
                  <a:chExt cx="3067764" cy="525790"/>
                </a:xfrm>
                <a:grpFill/>
              </p:grpSpPr>
              <p:sp>
                <p:nvSpPr>
                  <p:cNvPr id="520" name="Oval 51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1" name="Oval 52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2" name="Oval 52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Oval 52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4" name="Oval 52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4" name="Group 513"/>
                <p:cNvGrpSpPr/>
                <p:nvPr/>
              </p:nvGrpSpPr>
              <p:grpSpPr>
                <a:xfrm>
                  <a:off x="535919" y="4030345"/>
                  <a:ext cx="3067764" cy="525790"/>
                  <a:chOff x="543297" y="2226069"/>
                  <a:chExt cx="3067764" cy="525790"/>
                </a:xfrm>
                <a:grpFill/>
              </p:grpSpPr>
              <p:sp>
                <p:nvSpPr>
                  <p:cNvPr id="515" name="Oval 51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Oval 51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7" name="Oval 51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8" name="Oval 51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9" name="Oval 51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8" name="Group 467"/>
              <p:cNvGrpSpPr>
                <a:grpSpLocks noChangeAspect="1"/>
              </p:cNvGrpSpPr>
              <p:nvPr/>
            </p:nvGrpSpPr>
            <p:grpSpPr>
              <a:xfrm>
                <a:off x="4656203" y="3554057"/>
                <a:ext cx="1233724" cy="929423"/>
                <a:chOff x="428328" y="2110982"/>
                <a:chExt cx="3273181" cy="2582606"/>
              </a:xfrm>
              <a:grpFill/>
            </p:grpSpPr>
            <p:cxnSp>
              <p:nvCxnSpPr>
                <p:cNvPr id="469" name="Straight Connector 46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478" name="Group 477"/>
                <p:cNvGrpSpPr/>
                <p:nvPr/>
              </p:nvGrpSpPr>
              <p:grpSpPr>
                <a:xfrm>
                  <a:off x="534160" y="2226069"/>
                  <a:ext cx="3067764" cy="525790"/>
                  <a:chOff x="534160" y="2226069"/>
                  <a:chExt cx="3067764" cy="525790"/>
                </a:xfrm>
                <a:grpFill/>
              </p:grpSpPr>
              <p:sp>
                <p:nvSpPr>
                  <p:cNvPr id="497" name="Oval 4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8" name="Oval 49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 name="Oval 49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 name="Oval 49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1" name="Oval 50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9" name="Group 478"/>
                <p:cNvGrpSpPr/>
                <p:nvPr/>
              </p:nvGrpSpPr>
              <p:grpSpPr>
                <a:xfrm>
                  <a:off x="541777" y="2821081"/>
                  <a:ext cx="3058627" cy="525790"/>
                  <a:chOff x="534160" y="2226069"/>
                  <a:chExt cx="3058627" cy="525790"/>
                </a:xfrm>
                <a:grpFill/>
              </p:grpSpPr>
              <p:sp>
                <p:nvSpPr>
                  <p:cNvPr id="492" name="Oval 49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3" name="Oval 49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4" name="Oval 49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5" name="Oval 49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6" name="Oval 49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0" name="Group 479"/>
                <p:cNvGrpSpPr/>
                <p:nvPr/>
              </p:nvGrpSpPr>
              <p:grpSpPr>
                <a:xfrm>
                  <a:off x="538848" y="3430281"/>
                  <a:ext cx="3067764" cy="525790"/>
                  <a:chOff x="543297" y="2226069"/>
                  <a:chExt cx="3067764" cy="525790"/>
                </a:xfrm>
                <a:grpFill/>
              </p:grpSpPr>
              <p:sp>
                <p:nvSpPr>
                  <p:cNvPr id="487" name="Oval 4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8" name="Oval 48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9" name="Oval 4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0" name="Oval 48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1" name="Oval 4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1" name="Group 480"/>
                <p:cNvGrpSpPr/>
                <p:nvPr/>
              </p:nvGrpSpPr>
              <p:grpSpPr>
                <a:xfrm>
                  <a:off x="535919" y="4030345"/>
                  <a:ext cx="3067764" cy="525790"/>
                  <a:chOff x="543297" y="2226069"/>
                  <a:chExt cx="3067764" cy="525790"/>
                </a:xfrm>
                <a:grpFill/>
              </p:grpSpPr>
              <p:sp>
                <p:nvSpPr>
                  <p:cNvPr id="482" name="Oval 48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3" name="Oval 48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4" name="Oval 48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5" name="Oval 48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6" name="Oval 48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462" name="Multiply 461"/>
            <p:cNvSpPr/>
            <p:nvPr/>
          </p:nvSpPr>
          <p:spPr>
            <a:xfrm>
              <a:off x="6172200" y="16521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3" name="Multiply 462"/>
            <p:cNvSpPr/>
            <p:nvPr/>
          </p:nvSpPr>
          <p:spPr>
            <a:xfrm>
              <a:off x="7239000" y="22617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4" name="TextBox 463"/>
            <p:cNvSpPr txBox="1"/>
            <p:nvPr/>
          </p:nvSpPr>
          <p:spPr>
            <a:xfrm>
              <a:off x="6237190" y="3208029"/>
              <a:ext cx="1916210" cy="796115"/>
            </a:xfrm>
            <a:prstGeom prst="rect">
              <a:avLst/>
            </a:prstGeom>
            <a:noFill/>
          </p:spPr>
          <p:txBody>
            <a:bodyPr wrap="none" rtlCol="0">
              <a:spAutoFit/>
            </a:bodyPr>
            <a:lstStyle/>
            <a:p>
              <a:pPr algn="ctr">
                <a:lnSpc>
                  <a:spcPct val="80000"/>
                </a:lnSpc>
              </a:pPr>
              <a:r>
                <a:rPr lang="en-US" sz="2800" b="1" dirty="0"/>
                <a:t>Unreliable</a:t>
              </a:r>
            </a:p>
            <a:p>
              <a:pPr algn="ctr">
                <a:lnSpc>
                  <a:spcPct val="80000"/>
                </a:lnSpc>
              </a:pPr>
              <a:r>
                <a:rPr lang="en-US" sz="2800" b="1" dirty="0"/>
                <a:t>DRAM Cells</a:t>
              </a:r>
            </a:p>
          </p:txBody>
        </p:sp>
      </p:grpSp>
      <p:pic>
        <p:nvPicPr>
          <p:cNvPr id="760" name="Picture 759" descr="24342616_s.jpg"/>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582488" y="2971800"/>
            <a:ext cx="1714500" cy="1143000"/>
          </a:xfrm>
          <a:prstGeom prst="rect">
            <a:avLst/>
          </a:prstGeom>
        </p:spPr>
      </p:pic>
      <p:sp>
        <p:nvSpPr>
          <p:cNvPr id="905" name="Lightning Bolt 904"/>
          <p:cNvSpPr>
            <a:spLocks noChangeAspect="1"/>
          </p:cNvSpPr>
          <p:nvPr/>
        </p:nvSpPr>
        <p:spPr>
          <a:xfrm>
            <a:off x="533400" y="2756736"/>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13" name="Group 912"/>
          <p:cNvGrpSpPr/>
          <p:nvPr/>
        </p:nvGrpSpPr>
        <p:grpSpPr>
          <a:xfrm>
            <a:off x="3930602" y="1807326"/>
            <a:ext cx="2089198" cy="2383674"/>
            <a:chOff x="3429000" y="1807326"/>
            <a:chExt cx="2089198" cy="2383674"/>
          </a:xfrm>
        </p:grpSpPr>
        <p:grpSp>
          <p:nvGrpSpPr>
            <p:cNvPr id="764" name="Group 763"/>
            <p:cNvGrpSpPr/>
            <p:nvPr/>
          </p:nvGrpSpPr>
          <p:grpSpPr>
            <a:xfrm>
              <a:off x="3429000" y="1807326"/>
              <a:ext cx="2089198" cy="2383674"/>
              <a:chOff x="6096000" y="1620470"/>
              <a:chExt cx="2089198" cy="2383674"/>
            </a:xfrm>
          </p:grpSpPr>
          <p:grpSp>
            <p:nvGrpSpPr>
              <p:cNvPr id="765" name="Group 764"/>
              <p:cNvGrpSpPr>
                <a:grpSpLocks noChangeAspect="1"/>
              </p:cNvGrpSpPr>
              <p:nvPr/>
            </p:nvGrpSpPr>
            <p:grpSpPr>
              <a:xfrm>
                <a:off x="6096000" y="1620470"/>
                <a:ext cx="2089198" cy="1555654"/>
                <a:chOff x="3454955" y="2670363"/>
                <a:chExt cx="2434972" cy="1813117"/>
              </a:xfrm>
              <a:solidFill>
                <a:srgbClr val="10253F"/>
              </a:solidFill>
            </p:grpSpPr>
            <p:grpSp>
              <p:nvGrpSpPr>
                <p:cNvPr id="769" name="Group 768"/>
                <p:cNvGrpSpPr>
                  <a:grpSpLocks noChangeAspect="1"/>
                </p:cNvGrpSpPr>
                <p:nvPr/>
              </p:nvGrpSpPr>
              <p:grpSpPr>
                <a:xfrm>
                  <a:off x="3454955" y="2670363"/>
                  <a:ext cx="1233724" cy="929423"/>
                  <a:chOff x="428328" y="2110982"/>
                  <a:chExt cx="3273181" cy="2582606"/>
                </a:xfrm>
                <a:grpFill/>
              </p:grpSpPr>
              <p:cxnSp>
                <p:nvCxnSpPr>
                  <p:cNvPr id="872" name="Straight Connector 87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3" name="Straight Connector 87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4" name="Straight Connector 87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5" name="Straight Connector 87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6" name="Straight Connector 87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7" name="Straight Connector 87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8" name="Straight Connector 87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9" name="Straight Connector 87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80" name="Straight Connector 87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81" name="Group 880"/>
                  <p:cNvGrpSpPr/>
                  <p:nvPr/>
                </p:nvGrpSpPr>
                <p:grpSpPr>
                  <a:xfrm>
                    <a:off x="534160" y="2226069"/>
                    <a:ext cx="3067764" cy="525790"/>
                    <a:chOff x="534160" y="2226069"/>
                    <a:chExt cx="3067764" cy="525790"/>
                  </a:xfrm>
                  <a:grpFill/>
                </p:grpSpPr>
                <p:sp>
                  <p:nvSpPr>
                    <p:cNvPr id="900" name="Oval 89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1" name="Oval 90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2" name="Oval 90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3" name="Oval 90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4" name="Oval 90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2" name="Group 881"/>
                  <p:cNvGrpSpPr/>
                  <p:nvPr/>
                </p:nvGrpSpPr>
                <p:grpSpPr>
                  <a:xfrm>
                    <a:off x="541777" y="2821081"/>
                    <a:ext cx="3058627" cy="525790"/>
                    <a:chOff x="534160" y="2226069"/>
                    <a:chExt cx="3058627" cy="525790"/>
                  </a:xfrm>
                  <a:grpFill/>
                </p:grpSpPr>
                <p:sp>
                  <p:nvSpPr>
                    <p:cNvPr id="895" name="Oval 89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6" name="Oval 89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7" name="Oval 89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8" name="Oval 89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9" name="Oval 89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3" name="Group 882"/>
                  <p:cNvGrpSpPr/>
                  <p:nvPr/>
                </p:nvGrpSpPr>
                <p:grpSpPr>
                  <a:xfrm>
                    <a:off x="538848" y="3430281"/>
                    <a:ext cx="3067764" cy="525790"/>
                    <a:chOff x="543297" y="2226069"/>
                    <a:chExt cx="3067764" cy="525790"/>
                  </a:xfrm>
                  <a:grpFill/>
                </p:grpSpPr>
                <p:sp>
                  <p:nvSpPr>
                    <p:cNvPr id="890" name="Oval 88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1" name="Oval 89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2" name="Oval 89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3" name="Oval 89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4" name="Oval 89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4" name="Group 883"/>
                  <p:cNvGrpSpPr/>
                  <p:nvPr/>
                </p:nvGrpSpPr>
                <p:grpSpPr>
                  <a:xfrm>
                    <a:off x="535919" y="4030345"/>
                    <a:ext cx="3067764" cy="525790"/>
                    <a:chOff x="543297" y="2226069"/>
                    <a:chExt cx="3067764" cy="525790"/>
                  </a:xfrm>
                  <a:grpFill/>
                </p:grpSpPr>
                <p:sp>
                  <p:nvSpPr>
                    <p:cNvPr id="885" name="Oval 88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6" name="Oval 88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7" name="Oval 88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8" name="Oval 88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9" name="Oval 88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0" name="Group 769"/>
                <p:cNvGrpSpPr>
                  <a:grpSpLocks noChangeAspect="1"/>
                </p:cNvGrpSpPr>
                <p:nvPr/>
              </p:nvGrpSpPr>
              <p:grpSpPr>
                <a:xfrm>
                  <a:off x="3457947" y="3551049"/>
                  <a:ext cx="1233724" cy="929423"/>
                  <a:chOff x="428328" y="2110982"/>
                  <a:chExt cx="3273181" cy="2582606"/>
                </a:xfrm>
                <a:grpFill/>
              </p:grpSpPr>
              <p:cxnSp>
                <p:nvCxnSpPr>
                  <p:cNvPr id="839" name="Straight Connector 83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0" name="Straight Connector 83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1" name="Straight Connector 84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2" name="Straight Connector 84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3" name="Straight Connector 84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4" name="Straight Connector 84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5" name="Straight Connector 84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6" name="Straight Connector 84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7" name="Straight Connector 84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48" name="Group 847"/>
                  <p:cNvGrpSpPr/>
                  <p:nvPr/>
                </p:nvGrpSpPr>
                <p:grpSpPr>
                  <a:xfrm>
                    <a:off x="534163" y="2226069"/>
                    <a:ext cx="3067761" cy="525790"/>
                    <a:chOff x="534163" y="2226069"/>
                    <a:chExt cx="3067761" cy="525790"/>
                  </a:xfrm>
                  <a:grpFill/>
                </p:grpSpPr>
                <p:sp>
                  <p:nvSpPr>
                    <p:cNvPr id="867" name="Oval 866"/>
                    <p:cNvSpPr/>
                    <p:nvPr/>
                  </p:nvSpPr>
                  <p:spPr>
                    <a:xfrm>
                      <a:off x="534163"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8" name="Oval 86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9" name="Oval 86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0" name="Oval 86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1" name="Oval 87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49" name="Group 848"/>
                  <p:cNvGrpSpPr/>
                  <p:nvPr/>
                </p:nvGrpSpPr>
                <p:grpSpPr>
                  <a:xfrm>
                    <a:off x="541777" y="2821081"/>
                    <a:ext cx="3058627" cy="525790"/>
                    <a:chOff x="534160" y="2226069"/>
                    <a:chExt cx="3058627" cy="525790"/>
                  </a:xfrm>
                  <a:grpFill/>
                </p:grpSpPr>
                <p:sp>
                  <p:nvSpPr>
                    <p:cNvPr id="862" name="Oval 86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3" name="Oval 86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4" name="Oval 86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5" name="Oval 86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6" name="Oval 86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0" name="Group 849"/>
                  <p:cNvGrpSpPr/>
                  <p:nvPr/>
                </p:nvGrpSpPr>
                <p:grpSpPr>
                  <a:xfrm>
                    <a:off x="538848" y="3430281"/>
                    <a:ext cx="3067764" cy="525790"/>
                    <a:chOff x="543297" y="2226069"/>
                    <a:chExt cx="3067764" cy="525790"/>
                  </a:xfrm>
                  <a:grpFill/>
                </p:grpSpPr>
                <p:sp>
                  <p:nvSpPr>
                    <p:cNvPr id="857" name="Oval 85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8" name="Oval 85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9" name="Oval 85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0" name="Oval 85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1" name="Oval 86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1" name="Group 850"/>
                  <p:cNvGrpSpPr/>
                  <p:nvPr/>
                </p:nvGrpSpPr>
                <p:grpSpPr>
                  <a:xfrm>
                    <a:off x="535919" y="4030345"/>
                    <a:ext cx="3067764" cy="525790"/>
                    <a:chOff x="543297" y="2226069"/>
                    <a:chExt cx="3067764" cy="525790"/>
                  </a:xfrm>
                  <a:grpFill/>
                </p:grpSpPr>
                <p:sp>
                  <p:nvSpPr>
                    <p:cNvPr id="852" name="Oval 85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3" name="Oval 85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4" name="Oval 85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5" name="Oval 85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6" name="Oval 85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1" name="Group 770"/>
                <p:cNvGrpSpPr>
                  <a:grpSpLocks noChangeAspect="1"/>
                </p:cNvGrpSpPr>
                <p:nvPr/>
              </p:nvGrpSpPr>
              <p:grpSpPr>
                <a:xfrm>
                  <a:off x="4653211" y="2673371"/>
                  <a:ext cx="1233724" cy="929423"/>
                  <a:chOff x="428328" y="2110982"/>
                  <a:chExt cx="3273181" cy="2582606"/>
                </a:xfrm>
                <a:grpFill/>
              </p:grpSpPr>
              <p:cxnSp>
                <p:nvCxnSpPr>
                  <p:cNvPr id="806" name="Straight Connector 805"/>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7" name="Straight Connector 806"/>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8" name="Straight Connector 807"/>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9" name="Straight Connector 808"/>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0" name="Straight Connector 809"/>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1" name="Straight Connector 810"/>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2" name="Straight Connector 811"/>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3" name="Straight Connector 812"/>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4" name="Straight Connector 813"/>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15" name="Group 814"/>
                  <p:cNvGrpSpPr/>
                  <p:nvPr/>
                </p:nvGrpSpPr>
                <p:grpSpPr>
                  <a:xfrm>
                    <a:off x="534160" y="2226069"/>
                    <a:ext cx="3067764" cy="525790"/>
                    <a:chOff x="534160" y="2226069"/>
                    <a:chExt cx="3067764" cy="525790"/>
                  </a:xfrm>
                  <a:grpFill/>
                </p:grpSpPr>
                <p:sp>
                  <p:nvSpPr>
                    <p:cNvPr id="834" name="Oval 833"/>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5" name="Oval 83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6" name="Oval 835"/>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7" name="Oval 83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8" name="Oval 837"/>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6" name="Group 815"/>
                  <p:cNvGrpSpPr/>
                  <p:nvPr/>
                </p:nvGrpSpPr>
                <p:grpSpPr>
                  <a:xfrm>
                    <a:off x="541777" y="2821081"/>
                    <a:ext cx="3058627" cy="525790"/>
                    <a:chOff x="534160" y="2226069"/>
                    <a:chExt cx="3058627" cy="525790"/>
                  </a:xfrm>
                  <a:grpFill/>
                </p:grpSpPr>
                <p:sp>
                  <p:nvSpPr>
                    <p:cNvPr id="829" name="Oval 828"/>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0" name="Oval 829"/>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1" name="Oval 830"/>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2" name="Oval 831"/>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3" name="Oval 832"/>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7" name="Group 816"/>
                  <p:cNvGrpSpPr/>
                  <p:nvPr/>
                </p:nvGrpSpPr>
                <p:grpSpPr>
                  <a:xfrm>
                    <a:off x="538848" y="3430281"/>
                    <a:ext cx="3067764" cy="525790"/>
                    <a:chOff x="543297" y="2226069"/>
                    <a:chExt cx="3067764" cy="525790"/>
                  </a:xfrm>
                  <a:grpFill/>
                </p:grpSpPr>
                <p:sp>
                  <p:nvSpPr>
                    <p:cNvPr id="824" name="Oval 823"/>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5" name="Oval 82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6" name="Oval 825"/>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7" name="Oval 82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8" name="Oval 827"/>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8" name="Group 817"/>
                  <p:cNvGrpSpPr/>
                  <p:nvPr/>
                </p:nvGrpSpPr>
                <p:grpSpPr>
                  <a:xfrm>
                    <a:off x="535919" y="4030345"/>
                    <a:ext cx="3067764" cy="525790"/>
                    <a:chOff x="543297" y="2226069"/>
                    <a:chExt cx="3067764" cy="525790"/>
                  </a:xfrm>
                  <a:grpFill/>
                </p:grpSpPr>
                <p:sp>
                  <p:nvSpPr>
                    <p:cNvPr id="819" name="Oval 818"/>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0" name="Oval 819"/>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1" name="Oval 820"/>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2" name="Oval 821"/>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3" name="Oval 822"/>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2" name="Group 771"/>
                <p:cNvGrpSpPr>
                  <a:grpSpLocks noChangeAspect="1"/>
                </p:cNvGrpSpPr>
                <p:nvPr/>
              </p:nvGrpSpPr>
              <p:grpSpPr>
                <a:xfrm>
                  <a:off x="4656203" y="3554057"/>
                  <a:ext cx="1233724" cy="929423"/>
                  <a:chOff x="428328" y="2110982"/>
                  <a:chExt cx="3273181" cy="2582606"/>
                </a:xfrm>
                <a:grpFill/>
              </p:grpSpPr>
              <p:cxnSp>
                <p:nvCxnSpPr>
                  <p:cNvPr id="773" name="Straight Connector 772"/>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4" name="Straight Connector 773"/>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5" name="Straight Connector 774"/>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6" name="Straight Connector 775"/>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7" name="Straight Connector 776"/>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8" name="Straight Connector 777"/>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9" name="Straight Connector 778"/>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0" name="Straight Connector 779"/>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1" name="Straight Connector 780"/>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782" name="Group 781"/>
                  <p:cNvGrpSpPr/>
                  <p:nvPr/>
                </p:nvGrpSpPr>
                <p:grpSpPr>
                  <a:xfrm>
                    <a:off x="534160" y="2226069"/>
                    <a:ext cx="3067764" cy="525790"/>
                    <a:chOff x="534160" y="2226069"/>
                    <a:chExt cx="3067764" cy="525790"/>
                  </a:xfrm>
                  <a:grpFill/>
                </p:grpSpPr>
                <p:sp>
                  <p:nvSpPr>
                    <p:cNvPr id="801" name="Oval 80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2" name="Oval 80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3" name="Oval 802"/>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4" name="Oval 80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5" name="Oval 804"/>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3" name="Group 782"/>
                  <p:cNvGrpSpPr/>
                  <p:nvPr/>
                </p:nvGrpSpPr>
                <p:grpSpPr>
                  <a:xfrm>
                    <a:off x="541777" y="2821081"/>
                    <a:ext cx="3058627" cy="525790"/>
                    <a:chOff x="534160" y="2226069"/>
                    <a:chExt cx="3058627" cy="525790"/>
                  </a:xfrm>
                  <a:grpFill/>
                </p:grpSpPr>
                <p:sp>
                  <p:nvSpPr>
                    <p:cNvPr id="796" name="Oval 7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7" name="Oval 796"/>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8" name="Oval 797"/>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9" name="Oval 798"/>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0" name="Oval 799"/>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4" name="Group 783"/>
                  <p:cNvGrpSpPr/>
                  <p:nvPr/>
                </p:nvGrpSpPr>
                <p:grpSpPr>
                  <a:xfrm>
                    <a:off x="538848" y="3430281"/>
                    <a:ext cx="3067764" cy="525790"/>
                    <a:chOff x="543297" y="2226069"/>
                    <a:chExt cx="3067764" cy="525790"/>
                  </a:xfrm>
                  <a:grpFill/>
                </p:grpSpPr>
                <p:sp>
                  <p:nvSpPr>
                    <p:cNvPr id="791" name="Oval 79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2" name="Oval 79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3" name="Oval 79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4" name="Oval 79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5" name="Oval 79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5" name="Group 784"/>
                  <p:cNvGrpSpPr/>
                  <p:nvPr/>
                </p:nvGrpSpPr>
                <p:grpSpPr>
                  <a:xfrm>
                    <a:off x="535919" y="4030345"/>
                    <a:ext cx="3067764" cy="525790"/>
                    <a:chOff x="543297" y="2226069"/>
                    <a:chExt cx="3067764" cy="525790"/>
                  </a:xfrm>
                  <a:grpFill/>
                </p:grpSpPr>
                <p:sp>
                  <p:nvSpPr>
                    <p:cNvPr id="786" name="Oval 7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7" name="Oval 786"/>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8" name="Oval 7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9" name="Oval 788"/>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0" name="Oval 7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768" name="TextBox 767"/>
              <p:cNvSpPr txBox="1"/>
              <p:nvPr/>
            </p:nvSpPr>
            <p:spPr>
              <a:xfrm>
                <a:off x="6237190" y="3179303"/>
                <a:ext cx="1916210" cy="824841"/>
              </a:xfrm>
              <a:prstGeom prst="rect">
                <a:avLst/>
              </a:prstGeom>
              <a:noFill/>
            </p:spPr>
            <p:txBody>
              <a:bodyPr wrap="none" rtlCol="0">
                <a:spAutoFit/>
              </a:bodyPr>
              <a:lstStyle/>
              <a:p>
                <a:pPr algn="ctr">
                  <a:lnSpc>
                    <a:spcPct val="80000"/>
                  </a:lnSpc>
                </a:pPr>
                <a:r>
                  <a:rPr lang="en-US" sz="2800" b="1" dirty="0"/>
                  <a:t>Reliable</a:t>
                </a:r>
              </a:p>
              <a:p>
                <a:pPr>
                  <a:lnSpc>
                    <a:spcPct val="80000"/>
                  </a:lnSpc>
                </a:pPr>
                <a:r>
                  <a:rPr lang="en-US" sz="2800" b="1" dirty="0"/>
                  <a:t>DRAM Cells</a:t>
                </a:r>
              </a:p>
            </p:txBody>
          </p:sp>
        </p:grpSp>
        <p:pic>
          <p:nvPicPr>
            <p:cNvPr id="907" name="Picture 906"/>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Lst>
            </a:blip>
            <a:stretch>
              <a:fillRect/>
            </a:stretch>
          </p:blipFill>
          <p:spPr>
            <a:xfrm>
              <a:off x="3581400" y="1905000"/>
              <a:ext cx="698500" cy="626110"/>
            </a:xfrm>
            <a:prstGeom prst="rect">
              <a:avLst/>
            </a:prstGeom>
          </p:spPr>
        </p:pic>
        <p:pic>
          <p:nvPicPr>
            <p:cNvPr id="908" name="Picture 907"/>
            <p:cNvPicPr>
              <a:picLocks noChangeAspect="1"/>
            </p:cNvPicPr>
            <p:nvPr/>
          </p:nvPicPr>
          <p:blipFill>
            <a:blip r:embed="rId5">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Lst>
            </a:blip>
            <a:stretch>
              <a:fillRect/>
            </a:stretch>
          </p:blipFill>
          <p:spPr>
            <a:xfrm>
              <a:off x="3581400" y="2650490"/>
              <a:ext cx="698500" cy="626110"/>
            </a:xfrm>
            <a:prstGeom prst="rect">
              <a:avLst/>
            </a:prstGeom>
          </p:spPr>
        </p:pic>
        <p:pic>
          <p:nvPicPr>
            <p:cNvPr id="909" name="Picture 908"/>
            <p:cNvPicPr>
              <a:picLocks noChangeAspect="1"/>
            </p:cNvPicPr>
            <p:nvPr/>
          </p:nvPicPr>
          <p:blipFill>
            <a:blip r:embed="rId5">
              <a:extLst>
                <a:ext uri="{BEBA8EAE-BF5A-486C-A8C5-ECC9F3942E4B}">
                  <a14:imgProps xmlns:a14="http://schemas.microsoft.com/office/drawing/2010/main">
                    <a14:imgLayer r:embed="rId8">
                      <a14:imgEffect>
                        <a14:colorTemperature colorTemp="11200"/>
                      </a14:imgEffect>
                      <a14:imgEffect>
                        <a14:saturation sat="66000"/>
                      </a14:imgEffect>
                    </a14:imgLayer>
                  </a14:imgProps>
                </a:ext>
              </a:extLst>
            </a:blip>
            <a:stretch>
              <a:fillRect/>
            </a:stretch>
          </p:blipFill>
          <p:spPr>
            <a:xfrm>
              <a:off x="4559300" y="2667000"/>
              <a:ext cx="698500" cy="626110"/>
            </a:xfrm>
            <a:prstGeom prst="rect">
              <a:avLst/>
            </a:prstGeom>
          </p:spPr>
        </p:pic>
      </p:grpSp>
      <p:sp>
        <p:nvSpPr>
          <p:cNvPr id="910" name="Curved Down Arrow 909"/>
          <p:cNvSpPr>
            <a:spLocks noChangeAspect="1"/>
          </p:cNvSpPr>
          <p:nvPr/>
        </p:nvSpPr>
        <p:spPr>
          <a:xfrm>
            <a:off x="2498475" y="1548384"/>
            <a:ext cx="1264798" cy="585216"/>
          </a:xfrm>
          <a:prstGeom prst="curvedDown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1" name="Curved Up Arrow 910"/>
          <p:cNvSpPr>
            <a:spLocks noChangeAspect="1"/>
          </p:cNvSpPr>
          <p:nvPr/>
        </p:nvSpPr>
        <p:spPr>
          <a:xfrm>
            <a:off x="2498475" y="3072384"/>
            <a:ext cx="1264798" cy="585216"/>
          </a:xfrm>
          <a:prstGeom prst="curved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2" name="TextBox 911"/>
          <p:cNvSpPr txBox="1"/>
          <p:nvPr/>
        </p:nvSpPr>
        <p:spPr>
          <a:xfrm>
            <a:off x="2427139" y="2133600"/>
            <a:ext cx="1382861" cy="1018740"/>
          </a:xfrm>
          <a:prstGeom prst="rect">
            <a:avLst/>
          </a:prstGeom>
          <a:noFill/>
        </p:spPr>
        <p:txBody>
          <a:bodyPr wrap="none" rtlCol="0">
            <a:spAutoFit/>
          </a:bodyPr>
          <a:lstStyle/>
          <a:p>
            <a:pPr algn="ctr">
              <a:lnSpc>
                <a:spcPct val="70000"/>
              </a:lnSpc>
            </a:pPr>
            <a:r>
              <a:rPr lang="en-US" sz="2800" b="1" dirty="0"/>
              <a:t>Make</a:t>
            </a:r>
          </a:p>
          <a:p>
            <a:pPr algn="ctr">
              <a:lnSpc>
                <a:spcPct val="70000"/>
              </a:lnSpc>
            </a:pPr>
            <a:r>
              <a:rPr lang="en-US" sz="2800" b="1" dirty="0"/>
              <a:t>DRAM</a:t>
            </a:r>
          </a:p>
          <a:p>
            <a:pPr algn="ctr">
              <a:lnSpc>
                <a:spcPct val="70000"/>
              </a:lnSpc>
            </a:pPr>
            <a:r>
              <a:rPr lang="en-US" sz="2800" b="1" dirty="0"/>
              <a:t>Reliable</a:t>
            </a:r>
          </a:p>
        </p:txBody>
      </p:sp>
      <p:pic>
        <p:nvPicPr>
          <p:cNvPr id="917" name="Picture 916"/>
          <p:cNvPicPr>
            <a:picLocks noChangeAspect="1"/>
          </p:cNvPicPr>
          <p:nvPr/>
        </p:nvPicPr>
        <p:blipFill>
          <a:blip r:embed="rId5">
            <a:extLst>
              <a:ext uri="{BEBA8EAE-BF5A-486C-A8C5-ECC9F3942E4B}">
                <a14:imgProps xmlns:a14="http://schemas.microsoft.com/office/drawing/2010/main">
                  <a14:imgLayer r:embed="rId9">
                    <a14:imgEffect>
                      <a14:colorTemperature colorTemp="11200"/>
                    </a14:imgEffect>
                    <a14:imgEffect>
                      <a14:saturation sat="66000"/>
                    </a14:imgEffect>
                  </a14:imgLayer>
                </a14:imgProps>
              </a:ext>
            </a:extLst>
          </a:blip>
          <a:stretch>
            <a:fillRect/>
          </a:stretch>
        </p:blipFill>
        <p:spPr>
          <a:xfrm>
            <a:off x="7073900" y="3260090"/>
            <a:ext cx="698500" cy="626110"/>
          </a:xfrm>
          <a:prstGeom prst="rect">
            <a:avLst/>
          </a:prstGeom>
        </p:spPr>
      </p:pic>
      <p:sp>
        <p:nvSpPr>
          <p:cNvPr id="918" name="TextBox 917"/>
          <p:cNvSpPr txBox="1"/>
          <p:nvPr/>
        </p:nvSpPr>
        <p:spPr>
          <a:xfrm>
            <a:off x="5867400" y="3927902"/>
            <a:ext cx="3581400" cy="415498"/>
          </a:xfrm>
          <a:prstGeom prst="rect">
            <a:avLst/>
          </a:prstGeom>
          <a:noFill/>
        </p:spPr>
        <p:txBody>
          <a:bodyPr wrap="square" rtlCol="0">
            <a:spAutoFit/>
          </a:bodyPr>
          <a:lstStyle/>
          <a:p>
            <a:pPr algn="ctr">
              <a:lnSpc>
                <a:spcPct val="70000"/>
              </a:lnSpc>
            </a:pPr>
            <a:r>
              <a:rPr lang="en-US" sz="2800" b="1" dirty="0"/>
              <a:t>Reliable System</a:t>
            </a:r>
          </a:p>
        </p:txBody>
      </p:sp>
      <p:pic>
        <p:nvPicPr>
          <p:cNvPr id="922" name="Picture 921" descr="6106097_s_clipped_rev_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34100" y="1219200"/>
            <a:ext cx="2857500" cy="1936750"/>
          </a:xfrm>
          <a:prstGeom prst="rect">
            <a:avLst/>
          </a:prstGeom>
        </p:spPr>
      </p:pic>
      <p:sp>
        <p:nvSpPr>
          <p:cNvPr id="923" name="Rectangle 922"/>
          <p:cNvSpPr/>
          <p:nvPr/>
        </p:nvSpPr>
        <p:spPr>
          <a:xfrm>
            <a:off x="0" y="4267200"/>
            <a:ext cx="6172200" cy="10985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Manufacturing Time</a:t>
            </a:r>
          </a:p>
        </p:txBody>
      </p:sp>
      <p:sp>
        <p:nvSpPr>
          <p:cNvPr id="924" name="Rectangle 923"/>
          <p:cNvSpPr/>
          <p:nvPr/>
        </p:nvSpPr>
        <p:spPr>
          <a:xfrm>
            <a:off x="6248400" y="4268470"/>
            <a:ext cx="2895600" cy="109728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System </a:t>
            </a:r>
          </a:p>
          <a:p>
            <a:pPr algn="ctr"/>
            <a:r>
              <a:rPr lang="en-US" sz="2800" b="1" dirty="0">
                <a:solidFill>
                  <a:srgbClr val="FFFFFF"/>
                </a:solidFill>
              </a:rPr>
              <a:t>in the Field</a:t>
            </a:r>
          </a:p>
        </p:txBody>
      </p:sp>
      <p:sp>
        <p:nvSpPr>
          <p:cNvPr id="916" name="Rectangle 915"/>
          <p:cNvSpPr/>
          <p:nvPr/>
        </p:nvSpPr>
        <p:spPr>
          <a:xfrm>
            <a:off x="6172199" y="1203960"/>
            <a:ext cx="141889" cy="420624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5" name="Rounded Rectangle 924"/>
          <p:cNvSpPr/>
          <p:nvPr/>
        </p:nvSpPr>
        <p:spPr>
          <a:xfrm>
            <a:off x="0" y="56388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DRAM has strict reliability guarantee</a:t>
            </a:r>
          </a:p>
        </p:txBody>
      </p:sp>
      <p:sp>
        <p:nvSpPr>
          <p:cNvPr id="3" name="Slide Number Placeholder 2"/>
          <p:cNvSpPr>
            <a:spLocks noGrp="1"/>
          </p:cNvSpPr>
          <p:nvPr>
            <p:ph type="sldNum" sz="quarter" idx="12"/>
          </p:nvPr>
        </p:nvSpPr>
        <p:spPr/>
        <p:txBody>
          <a:bodyPr/>
          <a:lstStyle/>
          <a:p>
            <a:fld id="{B214129B-1065-CF48-BC17-FABE13E4D917}" type="slidenum">
              <a:rPr lang="en-US" smtClean="0"/>
              <a:t>51</a:t>
            </a:fld>
            <a:endParaRPr lang="en-US" dirty="0"/>
          </a:p>
        </p:txBody>
      </p:sp>
    </p:spTree>
    <p:extLst>
      <p:ext uri="{BB962C8B-B14F-4D97-AF65-F5344CB8AC3E}">
        <p14:creationId xmlns:p14="http://schemas.microsoft.com/office/powerpoint/2010/main" val="308948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 grpId="0" animBg="1"/>
      <p:bldP spid="918" grpId="0"/>
      <p:bldP spid="923" grpId="0" animBg="1"/>
      <p:bldP spid="924" grpId="0" animBg="1"/>
      <p:bldP spid="916" grpId="0" animBg="1"/>
      <p:bldP spid="9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Rectangle 919"/>
          <p:cNvSpPr/>
          <p:nvPr/>
        </p:nvSpPr>
        <p:spPr>
          <a:xfrm>
            <a:off x="6172200" y="1219200"/>
            <a:ext cx="2971800" cy="3124199"/>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9" name="Rectangle 918"/>
          <p:cNvSpPr/>
          <p:nvPr/>
        </p:nvSpPr>
        <p:spPr>
          <a:xfrm>
            <a:off x="0" y="1219200"/>
            <a:ext cx="6172200" cy="31241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a:bodyPr>
          <a:lstStyle/>
          <a:p>
            <a:pPr>
              <a:lnSpc>
                <a:spcPct val="80000"/>
              </a:lnSpc>
            </a:pPr>
            <a:r>
              <a:rPr lang="en-US" b="1" dirty="0"/>
              <a:t>New Approach</a:t>
            </a:r>
          </a:p>
        </p:txBody>
      </p:sp>
      <p:grpSp>
        <p:nvGrpSpPr>
          <p:cNvPr id="460" name="Group 459"/>
          <p:cNvGrpSpPr/>
          <p:nvPr/>
        </p:nvGrpSpPr>
        <p:grpSpPr>
          <a:xfrm>
            <a:off x="152400" y="1807326"/>
            <a:ext cx="2089198" cy="2383674"/>
            <a:chOff x="6096000" y="1620470"/>
            <a:chExt cx="2089198" cy="2383674"/>
          </a:xfrm>
        </p:grpSpPr>
        <p:grpSp>
          <p:nvGrpSpPr>
            <p:cNvPr id="461" name="Group 460"/>
            <p:cNvGrpSpPr>
              <a:grpSpLocks noChangeAspect="1"/>
            </p:cNvGrpSpPr>
            <p:nvPr/>
          </p:nvGrpSpPr>
          <p:grpSpPr>
            <a:xfrm>
              <a:off x="6096000" y="1620470"/>
              <a:ext cx="2089198" cy="1555654"/>
              <a:chOff x="3454955" y="2670363"/>
              <a:chExt cx="2434972" cy="1813117"/>
            </a:xfrm>
            <a:solidFill>
              <a:srgbClr val="10253F"/>
            </a:solidFill>
          </p:grpSpPr>
          <p:grpSp>
            <p:nvGrpSpPr>
              <p:cNvPr id="465" name="Group 464"/>
              <p:cNvGrpSpPr>
                <a:grpSpLocks noChangeAspect="1"/>
              </p:cNvGrpSpPr>
              <p:nvPr/>
            </p:nvGrpSpPr>
            <p:grpSpPr>
              <a:xfrm>
                <a:off x="3454955" y="2670363"/>
                <a:ext cx="1233724" cy="929423"/>
                <a:chOff x="428328" y="2110982"/>
                <a:chExt cx="3273181" cy="2582606"/>
              </a:xfrm>
              <a:grpFill/>
            </p:grpSpPr>
            <p:cxnSp>
              <p:nvCxnSpPr>
                <p:cNvPr id="568" name="Straight Connector 567"/>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1" name="Straight Connector 570"/>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3" name="Straight Connector 572"/>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4" name="Straight Connector 573"/>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77" name="Group 576"/>
                <p:cNvGrpSpPr/>
                <p:nvPr/>
              </p:nvGrpSpPr>
              <p:grpSpPr>
                <a:xfrm>
                  <a:off x="534160" y="2226069"/>
                  <a:ext cx="3067764" cy="525790"/>
                  <a:chOff x="534160" y="2226069"/>
                  <a:chExt cx="3067764" cy="525790"/>
                </a:xfrm>
                <a:grpFill/>
              </p:grpSpPr>
              <p:sp>
                <p:nvSpPr>
                  <p:cNvPr id="596" name="Oval 5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7" name="Oval 59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Oval 59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9" name="Oval 59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0" name="Oval 59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8" name="Group 577"/>
                <p:cNvGrpSpPr/>
                <p:nvPr/>
              </p:nvGrpSpPr>
              <p:grpSpPr>
                <a:xfrm>
                  <a:off x="541777" y="2821081"/>
                  <a:ext cx="3058627" cy="525790"/>
                  <a:chOff x="534160" y="2226069"/>
                  <a:chExt cx="3058627" cy="525790"/>
                </a:xfrm>
                <a:grpFill/>
              </p:grpSpPr>
              <p:sp>
                <p:nvSpPr>
                  <p:cNvPr id="591" name="Oval 59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2" name="Oval 59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3" name="Oval 59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4" name="Oval 59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5" name="Oval 59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9" name="Group 578"/>
                <p:cNvGrpSpPr/>
                <p:nvPr/>
              </p:nvGrpSpPr>
              <p:grpSpPr>
                <a:xfrm>
                  <a:off x="538848" y="3430281"/>
                  <a:ext cx="3067764" cy="525790"/>
                  <a:chOff x="543297" y="2226069"/>
                  <a:chExt cx="3067764" cy="525790"/>
                </a:xfrm>
                <a:grpFill/>
              </p:grpSpPr>
              <p:sp>
                <p:nvSpPr>
                  <p:cNvPr id="586" name="Oval 5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7" name="Oval 58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8" name="Oval 5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9" name="Oval 58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0" name="Oval 5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80" name="Group 579"/>
                <p:cNvGrpSpPr/>
                <p:nvPr/>
              </p:nvGrpSpPr>
              <p:grpSpPr>
                <a:xfrm>
                  <a:off x="535919" y="4030345"/>
                  <a:ext cx="3067764" cy="525790"/>
                  <a:chOff x="543297" y="2226069"/>
                  <a:chExt cx="3067764" cy="525790"/>
                </a:xfrm>
                <a:grpFill/>
              </p:grpSpPr>
              <p:sp>
                <p:nvSpPr>
                  <p:cNvPr id="581" name="Oval 58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Oval 58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Oval 58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4" name="Oval 58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5" name="Oval 58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6" name="Group 465"/>
              <p:cNvGrpSpPr>
                <a:grpSpLocks noChangeAspect="1"/>
              </p:cNvGrpSpPr>
              <p:nvPr/>
            </p:nvGrpSpPr>
            <p:grpSpPr>
              <a:xfrm>
                <a:off x="3457947" y="3551049"/>
                <a:ext cx="1233724" cy="929423"/>
                <a:chOff x="428328" y="2110982"/>
                <a:chExt cx="3273181" cy="2582606"/>
              </a:xfrm>
              <a:grpFill/>
            </p:grpSpPr>
            <p:cxnSp>
              <p:nvCxnSpPr>
                <p:cNvPr id="535" name="Straight Connector 534"/>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7" name="Straight Connector 536"/>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8" name="Straight Connector 537"/>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9" name="Straight Connector 538"/>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0" name="Straight Connector 539"/>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44" name="Group 543"/>
                <p:cNvGrpSpPr/>
                <p:nvPr/>
              </p:nvGrpSpPr>
              <p:grpSpPr>
                <a:xfrm>
                  <a:off x="534160" y="2226069"/>
                  <a:ext cx="3067764" cy="525790"/>
                  <a:chOff x="534160" y="2226069"/>
                  <a:chExt cx="3067764" cy="525790"/>
                </a:xfrm>
                <a:grpFill/>
              </p:grpSpPr>
              <p:sp>
                <p:nvSpPr>
                  <p:cNvPr id="563" name="Oval 56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4" name="Oval 56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5" name="Oval 564"/>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6" name="Oval 56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7" name="Oval 566"/>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5" name="Group 544"/>
                <p:cNvGrpSpPr/>
                <p:nvPr/>
              </p:nvGrpSpPr>
              <p:grpSpPr>
                <a:xfrm>
                  <a:off x="541777" y="2821081"/>
                  <a:ext cx="3058627" cy="525790"/>
                  <a:chOff x="534160" y="2226069"/>
                  <a:chExt cx="3058627" cy="525790"/>
                </a:xfrm>
                <a:grpFill/>
              </p:grpSpPr>
              <p:sp>
                <p:nvSpPr>
                  <p:cNvPr id="558" name="Oval 55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9" name="Oval 558"/>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0" name="Oval 559"/>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Oval 560"/>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2" name="Oval 561"/>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6" name="Group 545"/>
                <p:cNvGrpSpPr/>
                <p:nvPr/>
              </p:nvGrpSpPr>
              <p:grpSpPr>
                <a:xfrm>
                  <a:off x="538848" y="3430281"/>
                  <a:ext cx="3067764" cy="525790"/>
                  <a:chOff x="543297" y="2226069"/>
                  <a:chExt cx="3067764" cy="525790"/>
                </a:xfrm>
                <a:grpFill/>
              </p:grpSpPr>
              <p:sp>
                <p:nvSpPr>
                  <p:cNvPr id="553" name="Oval 55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4" name="Oval 55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5" name="Oval 55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6" name="Oval 55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7" name="Oval 55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7" name="Group 546"/>
                <p:cNvGrpSpPr/>
                <p:nvPr/>
              </p:nvGrpSpPr>
              <p:grpSpPr>
                <a:xfrm>
                  <a:off x="535919" y="4030345"/>
                  <a:ext cx="3067764" cy="525790"/>
                  <a:chOff x="543297" y="2226069"/>
                  <a:chExt cx="3067764" cy="525790"/>
                </a:xfrm>
                <a:grpFill/>
              </p:grpSpPr>
              <p:sp>
                <p:nvSpPr>
                  <p:cNvPr id="548" name="Oval 54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9" name="Oval 548"/>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Oval 54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1" name="Oval 550"/>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2" name="Oval 55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7" name="Group 466"/>
              <p:cNvGrpSpPr>
                <a:grpSpLocks noChangeAspect="1"/>
              </p:cNvGrpSpPr>
              <p:nvPr/>
            </p:nvGrpSpPr>
            <p:grpSpPr>
              <a:xfrm>
                <a:off x="4653211" y="2673371"/>
                <a:ext cx="1233724" cy="929423"/>
                <a:chOff x="428328" y="2110982"/>
                <a:chExt cx="3273181" cy="2582606"/>
              </a:xfrm>
              <a:grpFill/>
            </p:grpSpPr>
            <p:cxnSp>
              <p:nvCxnSpPr>
                <p:cNvPr id="502" name="Straight Connector 50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11" name="Group 510"/>
                <p:cNvGrpSpPr/>
                <p:nvPr/>
              </p:nvGrpSpPr>
              <p:grpSpPr>
                <a:xfrm>
                  <a:off x="534160" y="2226069"/>
                  <a:ext cx="3067764" cy="525790"/>
                  <a:chOff x="534160" y="2226069"/>
                  <a:chExt cx="3067764" cy="525790"/>
                </a:xfrm>
                <a:grpFill/>
              </p:grpSpPr>
              <p:sp>
                <p:nvSpPr>
                  <p:cNvPr id="530" name="Oval 52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Oval 53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2" name="Oval 53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3" name="Oval 53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4" name="Oval 53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2" name="Group 511"/>
                <p:cNvGrpSpPr/>
                <p:nvPr/>
              </p:nvGrpSpPr>
              <p:grpSpPr>
                <a:xfrm>
                  <a:off x="541777" y="2821081"/>
                  <a:ext cx="3058627" cy="525790"/>
                  <a:chOff x="534160" y="2226069"/>
                  <a:chExt cx="3058627" cy="525790"/>
                </a:xfrm>
                <a:grpFill/>
              </p:grpSpPr>
              <p:sp>
                <p:nvSpPr>
                  <p:cNvPr id="525" name="Oval 52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Oval 52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Oval 52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8" name="Oval 52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Oval 52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3" name="Group 512"/>
                <p:cNvGrpSpPr/>
                <p:nvPr/>
              </p:nvGrpSpPr>
              <p:grpSpPr>
                <a:xfrm>
                  <a:off x="538848" y="3430281"/>
                  <a:ext cx="3067764" cy="525790"/>
                  <a:chOff x="543297" y="2226069"/>
                  <a:chExt cx="3067764" cy="525790"/>
                </a:xfrm>
                <a:grpFill/>
              </p:grpSpPr>
              <p:sp>
                <p:nvSpPr>
                  <p:cNvPr id="520" name="Oval 51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1" name="Oval 52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2" name="Oval 52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Oval 52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4" name="Oval 52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4" name="Group 513"/>
                <p:cNvGrpSpPr/>
                <p:nvPr/>
              </p:nvGrpSpPr>
              <p:grpSpPr>
                <a:xfrm>
                  <a:off x="535919" y="4030345"/>
                  <a:ext cx="3067764" cy="525790"/>
                  <a:chOff x="543297" y="2226069"/>
                  <a:chExt cx="3067764" cy="525790"/>
                </a:xfrm>
                <a:grpFill/>
              </p:grpSpPr>
              <p:sp>
                <p:nvSpPr>
                  <p:cNvPr id="515" name="Oval 51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Oval 51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7" name="Oval 51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8" name="Oval 51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9" name="Oval 51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8" name="Group 467"/>
              <p:cNvGrpSpPr>
                <a:grpSpLocks noChangeAspect="1"/>
              </p:cNvGrpSpPr>
              <p:nvPr/>
            </p:nvGrpSpPr>
            <p:grpSpPr>
              <a:xfrm>
                <a:off x="4656203" y="3554057"/>
                <a:ext cx="1233724" cy="929423"/>
                <a:chOff x="428328" y="2110982"/>
                <a:chExt cx="3273181" cy="2582606"/>
              </a:xfrm>
              <a:grpFill/>
            </p:grpSpPr>
            <p:cxnSp>
              <p:nvCxnSpPr>
                <p:cNvPr id="469" name="Straight Connector 46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478" name="Group 477"/>
                <p:cNvGrpSpPr/>
                <p:nvPr/>
              </p:nvGrpSpPr>
              <p:grpSpPr>
                <a:xfrm>
                  <a:off x="534160" y="2226069"/>
                  <a:ext cx="3067764" cy="525790"/>
                  <a:chOff x="534160" y="2226069"/>
                  <a:chExt cx="3067764" cy="525790"/>
                </a:xfrm>
                <a:grpFill/>
              </p:grpSpPr>
              <p:sp>
                <p:nvSpPr>
                  <p:cNvPr id="497" name="Oval 4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8" name="Oval 49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 name="Oval 49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 name="Oval 49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1" name="Oval 50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9" name="Group 478"/>
                <p:cNvGrpSpPr/>
                <p:nvPr/>
              </p:nvGrpSpPr>
              <p:grpSpPr>
                <a:xfrm>
                  <a:off x="541777" y="2821081"/>
                  <a:ext cx="3058627" cy="525790"/>
                  <a:chOff x="534160" y="2226069"/>
                  <a:chExt cx="3058627" cy="525790"/>
                </a:xfrm>
                <a:grpFill/>
              </p:grpSpPr>
              <p:sp>
                <p:nvSpPr>
                  <p:cNvPr id="492" name="Oval 49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3" name="Oval 49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4" name="Oval 49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5" name="Oval 49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6" name="Oval 49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0" name="Group 479"/>
                <p:cNvGrpSpPr/>
                <p:nvPr/>
              </p:nvGrpSpPr>
              <p:grpSpPr>
                <a:xfrm>
                  <a:off x="538848" y="3430281"/>
                  <a:ext cx="3067764" cy="525790"/>
                  <a:chOff x="543297" y="2226069"/>
                  <a:chExt cx="3067764" cy="525790"/>
                </a:xfrm>
                <a:grpFill/>
              </p:grpSpPr>
              <p:sp>
                <p:nvSpPr>
                  <p:cNvPr id="487" name="Oval 4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8" name="Oval 48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9" name="Oval 4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0" name="Oval 48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1" name="Oval 4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1" name="Group 480"/>
                <p:cNvGrpSpPr/>
                <p:nvPr/>
              </p:nvGrpSpPr>
              <p:grpSpPr>
                <a:xfrm>
                  <a:off x="535919" y="4030345"/>
                  <a:ext cx="3067764" cy="525790"/>
                  <a:chOff x="543297" y="2226069"/>
                  <a:chExt cx="3067764" cy="525790"/>
                </a:xfrm>
                <a:grpFill/>
              </p:grpSpPr>
              <p:sp>
                <p:nvSpPr>
                  <p:cNvPr id="482" name="Oval 48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3" name="Oval 48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4" name="Oval 48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5" name="Oval 48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6" name="Oval 48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462" name="Multiply 461"/>
            <p:cNvSpPr/>
            <p:nvPr/>
          </p:nvSpPr>
          <p:spPr>
            <a:xfrm>
              <a:off x="6172200" y="16521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3" name="Multiply 462"/>
            <p:cNvSpPr/>
            <p:nvPr/>
          </p:nvSpPr>
          <p:spPr>
            <a:xfrm>
              <a:off x="7239000" y="22617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4" name="TextBox 463"/>
            <p:cNvSpPr txBox="1"/>
            <p:nvPr/>
          </p:nvSpPr>
          <p:spPr>
            <a:xfrm>
              <a:off x="6237190" y="3208029"/>
              <a:ext cx="1916210" cy="796115"/>
            </a:xfrm>
            <a:prstGeom prst="rect">
              <a:avLst/>
            </a:prstGeom>
            <a:noFill/>
          </p:spPr>
          <p:txBody>
            <a:bodyPr wrap="none" rtlCol="0">
              <a:spAutoFit/>
            </a:bodyPr>
            <a:lstStyle/>
            <a:p>
              <a:pPr algn="ctr">
                <a:lnSpc>
                  <a:spcPct val="80000"/>
                </a:lnSpc>
              </a:pPr>
              <a:r>
                <a:rPr lang="en-US" sz="2800" b="1" dirty="0"/>
                <a:t>Unreliable</a:t>
              </a:r>
            </a:p>
            <a:p>
              <a:pPr algn="ctr">
                <a:lnSpc>
                  <a:spcPct val="80000"/>
                </a:lnSpc>
              </a:pPr>
              <a:r>
                <a:rPr lang="en-US" sz="2800" b="1" dirty="0"/>
                <a:t>DRAM Cells</a:t>
              </a:r>
            </a:p>
          </p:txBody>
        </p:sp>
      </p:grpSp>
      <p:pic>
        <p:nvPicPr>
          <p:cNvPr id="760" name="Picture 759" descr="24342616_s.jpg"/>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582488" y="2971800"/>
            <a:ext cx="1714500" cy="1143000"/>
          </a:xfrm>
          <a:prstGeom prst="rect">
            <a:avLst/>
          </a:prstGeom>
        </p:spPr>
      </p:pic>
      <p:sp>
        <p:nvSpPr>
          <p:cNvPr id="905" name="Lightning Bolt 904"/>
          <p:cNvSpPr>
            <a:spLocks noChangeAspect="1"/>
          </p:cNvSpPr>
          <p:nvPr/>
        </p:nvSpPr>
        <p:spPr>
          <a:xfrm>
            <a:off x="533400" y="2756736"/>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13" name="Group 912"/>
          <p:cNvGrpSpPr/>
          <p:nvPr/>
        </p:nvGrpSpPr>
        <p:grpSpPr>
          <a:xfrm>
            <a:off x="3930602" y="1807326"/>
            <a:ext cx="2089198" cy="2383674"/>
            <a:chOff x="3429000" y="1807326"/>
            <a:chExt cx="2089198" cy="2383674"/>
          </a:xfrm>
        </p:grpSpPr>
        <p:grpSp>
          <p:nvGrpSpPr>
            <p:cNvPr id="764" name="Group 763"/>
            <p:cNvGrpSpPr/>
            <p:nvPr/>
          </p:nvGrpSpPr>
          <p:grpSpPr>
            <a:xfrm>
              <a:off x="3429000" y="1807326"/>
              <a:ext cx="2089198" cy="2383674"/>
              <a:chOff x="6096000" y="1620470"/>
              <a:chExt cx="2089198" cy="2383674"/>
            </a:xfrm>
          </p:grpSpPr>
          <p:grpSp>
            <p:nvGrpSpPr>
              <p:cNvPr id="765" name="Group 764"/>
              <p:cNvGrpSpPr>
                <a:grpSpLocks noChangeAspect="1"/>
              </p:cNvGrpSpPr>
              <p:nvPr/>
            </p:nvGrpSpPr>
            <p:grpSpPr>
              <a:xfrm>
                <a:off x="6096000" y="1620470"/>
                <a:ext cx="2089198" cy="1555654"/>
                <a:chOff x="3454955" y="2670363"/>
                <a:chExt cx="2434972" cy="1813117"/>
              </a:xfrm>
              <a:solidFill>
                <a:srgbClr val="10253F"/>
              </a:solidFill>
            </p:grpSpPr>
            <p:grpSp>
              <p:nvGrpSpPr>
                <p:cNvPr id="769" name="Group 768"/>
                <p:cNvGrpSpPr>
                  <a:grpSpLocks noChangeAspect="1"/>
                </p:cNvGrpSpPr>
                <p:nvPr/>
              </p:nvGrpSpPr>
              <p:grpSpPr>
                <a:xfrm>
                  <a:off x="3454955" y="2670363"/>
                  <a:ext cx="1233724" cy="929423"/>
                  <a:chOff x="428328" y="2110982"/>
                  <a:chExt cx="3273181" cy="2582606"/>
                </a:xfrm>
                <a:grpFill/>
              </p:grpSpPr>
              <p:cxnSp>
                <p:nvCxnSpPr>
                  <p:cNvPr id="872" name="Straight Connector 87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3" name="Straight Connector 87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4" name="Straight Connector 87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5" name="Straight Connector 87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6" name="Straight Connector 87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7" name="Straight Connector 87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8" name="Straight Connector 87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9" name="Straight Connector 87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80" name="Straight Connector 87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81" name="Group 880"/>
                  <p:cNvGrpSpPr/>
                  <p:nvPr/>
                </p:nvGrpSpPr>
                <p:grpSpPr>
                  <a:xfrm>
                    <a:off x="534160" y="2226069"/>
                    <a:ext cx="3067764" cy="525790"/>
                    <a:chOff x="534160" y="2226069"/>
                    <a:chExt cx="3067764" cy="525790"/>
                  </a:xfrm>
                  <a:grpFill/>
                </p:grpSpPr>
                <p:sp>
                  <p:nvSpPr>
                    <p:cNvPr id="900" name="Oval 89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1" name="Oval 90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2" name="Oval 90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3" name="Oval 90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4" name="Oval 90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2" name="Group 881"/>
                  <p:cNvGrpSpPr/>
                  <p:nvPr/>
                </p:nvGrpSpPr>
                <p:grpSpPr>
                  <a:xfrm>
                    <a:off x="541777" y="2821081"/>
                    <a:ext cx="3058627" cy="525790"/>
                    <a:chOff x="534160" y="2226069"/>
                    <a:chExt cx="3058627" cy="525790"/>
                  </a:xfrm>
                  <a:grpFill/>
                </p:grpSpPr>
                <p:sp>
                  <p:nvSpPr>
                    <p:cNvPr id="895" name="Oval 89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6" name="Oval 89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7" name="Oval 89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8" name="Oval 89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9" name="Oval 89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3" name="Group 882"/>
                  <p:cNvGrpSpPr/>
                  <p:nvPr/>
                </p:nvGrpSpPr>
                <p:grpSpPr>
                  <a:xfrm>
                    <a:off x="538848" y="3430281"/>
                    <a:ext cx="3067764" cy="525790"/>
                    <a:chOff x="543297" y="2226069"/>
                    <a:chExt cx="3067764" cy="525790"/>
                  </a:xfrm>
                  <a:grpFill/>
                </p:grpSpPr>
                <p:sp>
                  <p:nvSpPr>
                    <p:cNvPr id="890" name="Oval 88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1" name="Oval 89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2" name="Oval 89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3" name="Oval 89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4" name="Oval 89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4" name="Group 883"/>
                  <p:cNvGrpSpPr/>
                  <p:nvPr/>
                </p:nvGrpSpPr>
                <p:grpSpPr>
                  <a:xfrm>
                    <a:off x="535919" y="4030345"/>
                    <a:ext cx="3067764" cy="525790"/>
                    <a:chOff x="543297" y="2226069"/>
                    <a:chExt cx="3067764" cy="525790"/>
                  </a:xfrm>
                  <a:grpFill/>
                </p:grpSpPr>
                <p:sp>
                  <p:nvSpPr>
                    <p:cNvPr id="885" name="Oval 88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6" name="Oval 88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7" name="Oval 88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8" name="Oval 88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9" name="Oval 88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0" name="Group 769"/>
                <p:cNvGrpSpPr>
                  <a:grpSpLocks noChangeAspect="1"/>
                </p:cNvGrpSpPr>
                <p:nvPr/>
              </p:nvGrpSpPr>
              <p:grpSpPr>
                <a:xfrm>
                  <a:off x="3457947" y="3551049"/>
                  <a:ext cx="1233724" cy="929423"/>
                  <a:chOff x="428328" y="2110982"/>
                  <a:chExt cx="3273181" cy="2582606"/>
                </a:xfrm>
                <a:grpFill/>
              </p:grpSpPr>
              <p:cxnSp>
                <p:nvCxnSpPr>
                  <p:cNvPr id="839" name="Straight Connector 83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0" name="Straight Connector 83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1" name="Straight Connector 84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2" name="Straight Connector 84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3" name="Straight Connector 84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4" name="Straight Connector 84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5" name="Straight Connector 84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6" name="Straight Connector 84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7" name="Straight Connector 84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48" name="Group 847"/>
                  <p:cNvGrpSpPr/>
                  <p:nvPr/>
                </p:nvGrpSpPr>
                <p:grpSpPr>
                  <a:xfrm>
                    <a:off x="534163" y="2226069"/>
                    <a:ext cx="3067761" cy="525790"/>
                    <a:chOff x="534163" y="2226069"/>
                    <a:chExt cx="3067761" cy="525790"/>
                  </a:xfrm>
                  <a:grpFill/>
                </p:grpSpPr>
                <p:sp>
                  <p:nvSpPr>
                    <p:cNvPr id="867" name="Oval 866"/>
                    <p:cNvSpPr/>
                    <p:nvPr/>
                  </p:nvSpPr>
                  <p:spPr>
                    <a:xfrm>
                      <a:off x="534163"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8" name="Oval 86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9" name="Oval 86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0" name="Oval 86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1" name="Oval 87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49" name="Group 848"/>
                  <p:cNvGrpSpPr/>
                  <p:nvPr/>
                </p:nvGrpSpPr>
                <p:grpSpPr>
                  <a:xfrm>
                    <a:off x="541777" y="2821081"/>
                    <a:ext cx="3058627" cy="525790"/>
                    <a:chOff x="534160" y="2226069"/>
                    <a:chExt cx="3058627" cy="525790"/>
                  </a:xfrm>
                  <a:grpFill/>
                </p:grpSpPr>
                <p:sp>
                  <p:nvSpPr>
                    <p:cNvPr id="862" name="Oval 86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3" name="Oval 86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4" name="Oval 86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5" name="Oval 86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6" name="Oval 86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0" name="Group 849"/>
                  <p:cNvGrpSpPr/>
                  <p:nvPr/>
                </p:nvGrpSpPr>
                <p:grpSpPr>
                  <a:xfrm>
                    <a:off x="538848" y="3430281"/>
                    <a:ext cx="3067764" cy="525790"/>
                    <a:chOff x="543297" y="2226069"/>
                    <a:chExt cx="3067764" cy="525790"/>
                  </a:xfrm>
                  <a:grpFill/>
                </p:grpSpPr>
                <p:sp>
                  <p:nvSpPr>
                    <p:cNvPr id="857" name="Oval 85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8" name="Oval 85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9" name="Oval 85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0" name="Oval 85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1" name="Oval 86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1" name="Group 850"/>
                  <p:cNvGrpSpPr/>
                  <p:nvPr/>
                </p:nvGrpSpPr>
                <p:grpSpPr>
                  <a:xfrm>
                    <a:off x="535919" y="4030345"/>
                    <a:ext cx="3067764" cy="525790"/>
                    <a:chOff x="543297" y="2226069"/>
                    <a:chExt cx="3067764" cy="525790"/>
                  </a:xfrm>
                  <a:grpFill/>
                </p:grpSpPr>
                <p:sp>
                  <p:nvSpPr>
                    <p:cNvPr id="852" name="Oval 85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3" name="Oval 85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4" name="Oval 85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5" name="Oval 85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6" name="Oval 85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1" name="Group 770"/>
                <p:cNvGrpSpPr>
                  <a:grpSpLocks noChangeAspect="1"/>
                </p:cNvGrpSpPr>
                <p:nvPr/>
              </p:nvGrpSpPr>
              <p:grpSpPr>
                <a:xfrm>
                  <a:off x="4653211" y="2673371"/>
                  <a:ext cx="1233724" cy="929423"/>
                  <a:chOff x="428328" y="2110982"/>
                  <a:chExt cx="3273181" cy="2582606"/>
                </a:xfrm>
                <a:grpFill/>
              </p:grpSpPr>
              <p:cxnSp>
                <p:nvCxnSpPr>
                  <p:cNvPr id="806" name="Straight Connector 805"/>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7" name="Straight Connector 806"/>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8" name="Straight Connector 807"/>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9" name="Straight Connector 808"/>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0" name="Straight Connector 809"/>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1" name="Straight Connector 810"/>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2" name="Straight Connector 811"/>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3" name="Straight Connector 812"/>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4" name="Straight Connector 813"/>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15" name="Group 814"/>
                  <p:cNvGrpSpPr/>
                  <p:nvPr/>
                </p:nvGrpSpPr>
                <p:grpSpPr>
                  <a:xfrm>
                    <a:off x="534160" y="2226069"/>
                    <a:ext cx="3067764" cy="525790"/>
                    <a:chOff x="534160" y="2226069"/>
                    <a:chExt cx="3067764" cy="525790"/>
                  </a:xfrm>
                  <a:grpFill/>
                </p:grpSpPr>
                <p:sp>
                  <p:nvSpPr>
                    <p:cNvPr id="834" name="Oval 833"/>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5" name="Oval 83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6" name="Oval 835"/>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7" name="Oval 83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8" name="Oval 837"/>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6" name="Group 815"/>
                  <p:cNvGrpSpPr/>
                  <p:nvPr/>
                </p:nvGrpSpPr>
                <p:grpSpPr>
                  <a:xfrm>
                    <a:off x="541777" y="2821081"/>
                    <a:ext cx="3058627" cy="525790"/>
                    <a:chOff x="534160" y="2226069"/>
                    <a:chExt cx="3058627" cy="525790"/>
                  </a:xfrm>
                  <a:grpFill/>
                </p:grpSpPr>
                <p:sp>
                  <p:nvSpPr>
                    <p:cNvPr id="829" name="Oval 828"/>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0" name="Oval 829"/>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1" name="Oval 830"/>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2" name="Oval 831"/>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3" name="Oval 832"/>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7" name="Group 816"/>
                  <p:cNvGrpSpPr/>
                  <p:nvPr/>
                </p:nvGrpSpPr>
                <p:grpSpPr>
                  <a:xfrm>
                    <a:off x="538848" y="3430281"/>
                    <a:ext cx="3067764" cy="525790"/>
                    <a:chOff x="543297" y="2226069"/>
                    <a:chExt cx="3067764" cy="525790"/>
                  </a:xfrm>
                  <a:grpFill/>
                </p:grpSpPr>
                <p:sp>
                  <p:nvSpPr>
                    <p:cNvPr id="824" name="Oval 823"/>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5" name="Oval 82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6" name="Oval 825"/>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7" name="Oval 82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8" name="Oval 827"/>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8" name="Group 817"/>
                  <p:cNvGrpSpPr/>
                  <p:nvPr/>
                </p:nvGrpSpPr>
                <p:grpSpPr>
                  <a:xfrm>
                    <a:off x="535919" y="4030345"/>
                    <a:ext cx="3067764" cy="525790"/>
                    <a:chOff x="543297" y="2226069"/>
                    <a:chExt cx="3067764" cy="525790"/>
                  </a:xfrm>
                  <a:grpFill/>
                </p:grpSpPr>
                <p:sp>
                  <p:nvSpPr>
                    <p:cNvPr id="819" name="Oval 818"/>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0" name="Oval 819"/>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1" name="Oval 820"/>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2" name="Oval 821"/>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3" name="Oval 822"/>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2" name="Group 771"/>
                <p:cNvGrpSpPr>
                  <a:grpSpLocks noChangeAspect="1"/>
                </p:cNvGrpSpPr>
                <p:nvPr/>
              </p:nvGrpSpPr>
              <p:grpSpPr>
                <a:xfrm>
                  <a:off x="4656203" y="3554057"/>
                  <a:ext cx="1233724" cy="929423"/>
                  <a:chOff x="428328" y="2110982"/>
                  <a:chExt cx="3273181" cy="2582606"/>
                </a:xfrm>
                <a:grpFill/>
              </p:grpSpPr>
              <p:cxnSp>
                <p:nvCxnSpPr>
                  <p:cNvPr id="773" name="Straight Connector 772"/>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4" name="Straight Connector 773"/>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5" name="Straight Connector 774"/>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6" name="Straight Connector 775"/>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7" name="Straight Connector 776"/>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8" name="Straight Connector 777"/>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9" name="Straight Connector 778"/>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0" name="Straight Connector 779"/>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1" name="Straight Connector 780"/>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782" name="Group 781"/>
                  <p:cNvGrpSpPr/>
                  <p:nvPr/>
                </p:nvGrpSpPr>
                <p:grpSpPr>
                  <a:xfrm>
                    <a:off x="534160" y="2226069"/>
                    <a:ext cx="3067764" cy="525790"/>
                    <a:chOff x="534160" y="2226069"/>
                    <a:chExt cx="3067764" cy="525790"/>
                  </a:xfrm>
                  <a:grpFill/>
                </p:grpSpPr>
                <p:sp>
                  <p:nvSpPr>
                    <p:cNvPr id="801" name="Oval 80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2" name="Oval 80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3" name="Oval 802"/>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4" name="Oval 80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5" name="Oval 804"/>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3" name="Group 782"/>
                  <p:cNvGrpSpPr/>
                  <p:nvPr/>
                </p:nvGrpSpPr>
                <p:grpSpPr>
                  <a:xfrm>
                    <a:off x="541777" y="2821081"/>
                    <a:ext cx="3058627" cy="525790"/>
                    <a:chOff x="534160" y="2226069"/>
                    <a:chExt cx="3058627" cy="525790"/>
                  </a:xfrm>
                  <a:grpFill/>
                </p:grpSpPr>
                <p:sp>
                  <p:nvSpPr>
                    <p:cNvPr id="796" name="Oval 7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7" name="Oval 796"/>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8" name="Oval 797"/>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9" name="Oval 798"/>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0" name="Oval 799"/>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4" name="Group 783"/>
                  <p:cNvGrpSpPr/>
                  <p:nvPr/>
                </p:nvGrpSpPr>
                <p:grpSpPr>
                  <a:xfrm>
                    <a:off x="538848" y="3430281"/>
                    <a:ext cx="3067764" cy="525790"/>
                    <a:chOff x="543297" y="2226069"/>
                    <a:chExt cx="3067764" cy="525790"/>
                  </a:xfrm>
                  <a:grpFill/>
                </p:grpSpPr>
                <p:sp>
                  <p:nvSpPr>
                    <p:cNvPr id="791" name="Oval 79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2" name="Oval 79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3" name="Oval 79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4" name="Oval 79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5" name="Oval 79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5" name="Group 784"/>
                  <p:cNvGrpSpPr/>
                  <p:nvPr/>
                </p:nvGrpSpPr>
                <p:grpSpPr>
                  <a:xfrm>
                    <a:off x="535919" y="4030345"/>
                    <a:ext cx="3067764" cy="525790"/>
                    <a:chOff x="543297" y="2226069"/>
                    <a:chExt cx="3067764" cy="525790"/>
                  </a:xfrm>
                  <a:grpFill/>
                </p:grpSpPr>
                <p:sp>
                  <p:nvSpPr>
                    <p:cNvPr id="786" name="Oval 7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7" name="Oval 786"/>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8" name="Oval 7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9" name="Oval 788"/>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0" name="Oval 7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768" name="TextBox 767"/>
              <p:cNvSpPr txBox="1"/>
              <p:nvPr/>
            </p:nvSpPr>
            <p:spPr>
              <a:xfrm>
                <a:off x="6237190" y="3179303"/>
                <a:ext cx="1916210" cy="824841"/>
              </a:xfrm>
              <a:prstGeom prst="rect">
                <a:avLst/>
              </a:prstGeom>
              <a:noFill/>
            </p:spPr>
            <p:txBody>
              <a:bodyPr wrap="none" rtlCol="0">
                <a:spAutoFit/>
              </a:bodyPr>
              <a:lstStyle/>
              <a:p>
                <a:pPr algn="ctr">
                  <a:lnSpc>
                    <a:spcPct val="80000"/>
                  </a:lnSpc>
                </a:pPr>
                <a:r>
                  <a:rPr lang="en-US" sz="2800" b="1" dirty="0"/>
                  <a:t>Reliable</a:t>
                </a:r>
              </a:p>
              <a:p>
                <a:pPr>
                  <a:lnSpc>
                    <a:spcPct val="80000"/>
                  </a:lnSpc>
                </a:pPr>
                <a:r>
                  <a:rPr lang="en-US" sz="2800" b="1" dirty="0"/>
                  <a:t>DRAM Cells</a:t>
                </a:r>
              </a:p>
            </p:txBody>
          </p:sp>
        </p:grpSp>
        <p:pic>
          <p:nvPicPr>
            <p:cNvPr id="907" name="Picture 906"/>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Lst>
            </a:blip>
            <a:stretch>
              <a:fillRect/>
            </a:stretch>
          </p:blipFill>
          <p:spPr>
            <a:xfrm>
              <a:off x="3581400" y="1905000"/>
              <a:ext cx="698500" cy="626110"/>
            </a:xfrm>
            <a:prstGeom prst="rect">
              <a:avLst/>
            </a:prstGeom>
          </p:spPr>
        </p:pic>
        <p:pic>
          <p:nvPicPr>
            <p:cNvPr id="908" name="Picture 907"/>
            <p:cNvPicPr>
              <a:picLocks noChangeAspect="1"/>
            </p:cNvPicPr>
            <p:nvPr/>
          </p:nvPicPr>
          <p:blipFill>
            <a:blip r:embed="rId5">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Lst>
            </a:blip>
            <a:stretch>
              <a:fillRect/>
            </a:stretch>
          </p:blipFill>
          <p:spPr>
            <a:xfrm>
              <a:off x="3581400" y="2650490"/>
              <a:ext cx="698500" cy="626110"/>
            </a:xfrm>
            <a:prstGeom prst="rect">
              <a:avLst/>
            </a:prstGeom>
          </p:spPr>
        </p:pic>
        <p:pic>
          <p:nvPicPr>
            <p:cNvPr id="909" name="Picture 908"/>
            <p:cNvPicPr>
              <a:picLocks noChangeAspect="1"/>
            </p:cNvPicPr>
            <p:nvPr/>
          </p:nvPicPr>
          <p:blipFill>
            <a:blip r:embed="rId5">
              <a:extLst>
                <a:ext uri="{BEBA8EAE-BF5A-486C-A8C5-ECC9F3942E4B}">
                  <a14:imgProps xmlns:a14="http://schemas.microsoft.com/office/drawing/2010/main">
                    <a14:imgLayer r:embed="rId8">
                      <a14:imgEffect>
                        <a14:colorTemperature colorTemp="11200"/>
                      </a14:imgEffect>
                      <a14:imgEffect>
                        <a14:saturation sat="66000"/>
                      </a14:imgEffect>
                    </a14:imgLayer>
                  </a14:imgProps>
                </a:ext>
              </a:extLst>
            </a:blip>
            <a:stretch>
              <a:fillRect/>
            </a:stretch>
          </p:blipFill>
          <p:spPr>
            <a:xfrm>
              <a:off x="4559300" y="2667000"/>
              <a:ext cx="698500" cy="626110"/>
            </a:xfrm>
            <a:prstGeom prst="rect">
              <a:avLst/>
            </a:prstGeom>
          </p:spPr>
        </p:pic>
      </p:grpSp>
      <p:sp>
        <p:nvSpPr>
          <p:cNvPr id="910" name="Curved Down Arrow 909"/>
          <p:cNvSpPr>
            <a:spLocks noChangeAspect="1"/>
          </p:cNvSpPr>
          <p:nvPr/>
        </p:nvSpPr>
        <p:spPr>
          <a:xfrm>
            <a:off x="2498475" y="1548384"/>
            <a:ext cx="1264798" cy="585216"/>
          </a:xfrm>
          <a:prstGeom prst="curvedDown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1" name="Curved Up Arrow 910"/>
          <p:cNvSpPr>
            <a:spLocks noChangeAspect="1"/>
          </p:cNvSpPr>
          <p:nvPr/>
        </p:nvSpPr>
        <p:spPr>
          <a:xfrm>
            <a:off x="2498475" y="3072384"/>
            <a:ext cx="1264798" cy="585216"/>
          </a:xfrm>
          <a:prstGeom prst="curved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2" name="TextBox 911"/>
          <p:cNvSpPr txBox="1"/>
          <p:nvPr/>
        </p:nvSpPr>
        <p:spPr>
          <a:xfrm>
            <a:off x="2427139" y="2133600"/>
            <a:ext cx="1382861" cy="1018740"/>
          </a:xfrm>
          <a:prstGeom prst="rect">
            <a:avLst/>
          </a:prstGeom>
          <a:noFill/>
        </p:spPr>
        <p:txBody>
          <a:bodyPr wrap="none" rtlCol="0">
            <a:spAutoFit/>
          </a:bodyPr>
          <a:lstStyle/>
          <a:p>
            <a:pPr algn="ctr">
              <a:lnSpc>
                <a:spcPct val="70000"/>
              </a:lnSpc>
            </a:pPr>
            <a:r>
              <a:rPr lang="en-US" sz="2800" b="1" dirty="0"/>
              <a:t>Make</a:t>
            </a:r>
          </a:p>
          <a:p>
            <a:pPr algn="ctr">
              <a:lnSpc>
                <a:spcPct val="70000"/>
              </a:lnSpc>
            </a:pPr>
            <a:r>
              <a:rPr lang="en-US" sz="2800" b="1" dirty="0"/>
              <a:t>DRAM</a:t>
            </a:r>
          </a:p>
          <a:p>
            <a:pPr algn="ctr">
              <a:lnSpc>
                <a:spcPct val="70000"/>
              </a:lnSpc>
            </a:pPr>
            <a:r>
              <a:rPr lang="en-US" sz="2800" b="1" dirty="0"/>
              <a:t>Reliable</a:t>
            </a:r>
          </a:p>
        </p:txBody>
      </p:sp>
      <p:pic>
        <p:nvPicPr>
          <p:cNvPr id="917" name="Picture 916"/>
          <p:cNvPicPr>
            <a:picLocks noChangeAspect="1"/>
          </p:cNvPicPr>
          <p:nvPr/>
        </p:nvPicPr>
        <p:blipFill>
          <a:blip r:embed="rId5">
            <a:extLst>
              <a:ext uri="{BEBA8EAE-BF5A-486C-A8C5-ECC9F3942E4B}">
                <a14:imgProps xmlns:a14="http://schemas.microsoft.com/office/drawing/2010/main">
                  <a14:imgLayer r:embed="rId9">
                    <a14:imgEffect>
                      <a14:colorTemperature colorTemp="11200"/>
                    </a14:imgEffect>
                    <a14:imgEffect>
                      <a14:saturation sat="66000"/>
                    </a14:imgEffect>
                  </a14:imgLayer>
                </a14:imgProps>
              </a:ext>
            </a:extLst>
          </a:blip>
          <a:stretch>
            <a:fillRect/>
          </a:stretch>
        </p:blipFill>
        <p:spPr>
          <a:xfrm>
            <a:off x="7073900" y="3260090"/>
            <a:ext cx="698500" cy="626110"/>
          </a:xfrm>
          <a:prstGeom prst="rect">
            <a:avLst/>
          </a:prstGeom>
        </p:spPr>
      </p:pic>
      <p:sp>
        <p:nvSpPr>
          <p:cNvPr id="918" name="TextBox 917"/>
          <p:cNvSpPr txBox="1"/>
          <p:nvPr/>
        </p:nvSpPr>
        <p:spPr>
          <a:xfrm>
            <a:off x="5867400" y="3927902"/>
            <a:ext cx="3581400" cy="415498"/>
          </a:xfrm>
          <a:prstGeom prst="rect">
            <a:avLst/>
          </a:prstGeom>
          <a:noFill/>
        </p:spPr>
        <p:txBody>
          <a:bodyPr wrap="square" rtlCol="0">
            <a:spAutoFit/>
          </a:bodyPr>
          <a:lstStyle/>
          <a:p>
            <a:pPr algn="ctr">
              <a:lnSpc>
                <a:spcPct val="70000"/>
              </a:lnSpc>
            </a:pPr>
            <a:r>
              <a:rPr lang="en-US" sz="2800" b="1" dirty="0"/>
              <a:t>Reliable System</a:t>
            </a:r>
          </a:p>
        </p:txBody>
      </p:sp>
      <p:pic>
        <p:nvPicPr>
          <p:cNvPr id="922" name="Picture 921" descr="6106097_s_clipped_rev_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34100" y="1219200"/>
            <a:ext cx="2857500" cy="1936750"/>
          </a:xfrm>
          <a:prstGeom prst="rect">
            <a:avLst/>
          </a:prstGeom>
        </p:spPr>
      </p:pic>
      <p:sp>
        <p:nvSpPr>
          <p:cNvPr id="923" name="Rectangle 922"/>
          <p:cNvSpPr/>
          <p:nvPr/>
        </p:nvSpPr>
        <p:spPr>
          <a:xfrm>
            <a:off x="0" y="4267200"/>
            <a:ext cx="6172200" cy="10985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Manufacturing Time</a:t>
            </a:r>
          </a:p>
        </p:txBody>
      </p:sp>
      <p:sp>
        <p:nvSpPr>
          <p:cNvPr id="924" name="Rectangle 923"/>
          <p:cNvSpPr/>
          <p:nvPr/>
        </p:nvSpPr>
        <p:spPr>
          <a:xfrm>
            <a:off x="6248400" y="4268470"/>
            <a:ext cx="2895600" cy="109728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System </a:t>
            </a:r>
          </a:p>
          <a:p>
            <a:pPr algn="ctr"/>
            <a:r>
              <a:rPr lang="en-US" sz="2800" b="1" dirty="0">
                <a:solidFill>
                  <a:srgbClr val="FFFFFF"/>
                </a:solidFill>
              </a:rPr>
              <a:t>in the Field</a:t>
            </a:r>
          </a:p>
        </p:txBody>
      </p:sp>
      <p:sp>
        <p:nvSpPr>
          <p:cNvPr id="302" name="Rectangle 301"/>
          <p:cNvSpPr/>
          <p:nvPr/>
        </p:nvSpPr>
        <p:spPr>
          <a:xfrm>
            <a:off x="0" y="4267200"/>
            <a:ext cx="2498475" cy="109855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Manufacturing Time</a:t>
            </a:r>
          </a:p>
        </p:txBody>
      </p:sp>
      <p:sp>
        <p:nvSpPr>
          <p:cNvPr id="303" name="Rectangle 302"/>
          <p:cNvSpPr/>
          <p:nvPr/>
        </p:nvSpPr>
        <p:spPr>
          <a:xfrm>
            <a:off x="2498475" y="4267200"/>
            <a:ext cx="6645526" cy="109728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System </a:t>
            </a:r>
          </a:p>
          <a:p>
            <a:pPr algn="ctr"/>
            <a:r>
              <a:rPr lang="en-US" sz="2800" b="1" dirty="0">
                <a:solidFill>
                  <a:srgbClr val="FFFFFF"/>
                </a:solidFill>
              </a:rPr>
              <a:t>in the Field</a:t>
            </a:r>
          </a:p>
        </p:txBody>
      </p:sp>
      <p:sp>
        <p:nvSpPr>
          <p:cNvPr id="916" name="Rectangle 915"/>
          <p:cNvSpPr/>
          <p:nvPr/>
        </p:nvSpPr>
        <p:spPr>
          <a:xfrm>
            <a:off x="6172199" y="1203960"/>
            <a:ext cx="141889" cy="420624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4" name="Rounded Rectangle 303"/>
          <p:cNvSpPr/>
          <p:nvPr/>
        </p:nvSpPr>
        <p:spPr>
          <a:xfrm>
            <a:off x="0" y="56388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Shift the responsibility to systems</a:t>
            </a:r>
          </a:p>
        </p:txBody>
      </p:sp>
      <p:sp>
        <p:nvSpPr>
          <p:cNvPr id="3" name="Slide Number Placeholder 2"/>
          <p:cNvSpPr>
            <a:spLocks noGrp="1"/>
          </p:cNvSpPr>
          <p:nvPr>
            <p:ph type="sldNum" sz="quarter" idx="12"/>
          </p:nvPr>
        </p:nvSpPr>
        <p:spPr/>
        <p:txBody>
          <a:bodyPr/>
          <a:lstStyle/>
          <a:p>
            <a:fld id="{B214129B-1065-CF48-BC17-FABE13E4D917}" type="slidenum">
              <a:rPr lang="en-US" smtClean="0"/>
              <a:t>52</a:t>
            </a:fld>
            <a:endParaRPr lang="en-US" dirty="0"/>
          </a:p>
        </p:txBody>
      </p:sp>
    </p:spTree>
    <p:extLst>
      <p:ext uri="{BB962C8B-B14F-4D97-AF65-F5344CB8AC3E}">
        <p14:creationId xmlns:p14="http://schemas.microsoft.com/office/powerpoint/2010/main" val="63278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53288E-6 1.50289E-6 L -0.41575 -0.00439 " pathEditMode="relative" rAng="0" ptsTypes="AA">
                                      <p:cBhvr>
                                        <p:cTn id="6" dur="2000" fill="hold"/>
                                        <p:tgtEl>
                                          <p:spTgt spid="916"/>
                                        </p:tgtEl>
                                        <p:attrNameLst>
                                          <p:attrName>ppt_x</p:attrName>
                                          <p:attrName>ppt_y</p:attrName>
                                        </p:attrNameLst>
                                      </p:cBhvr>
                                      <p:rCtr x="-20788" y="-231"/>
                                    </p:animMotion>
                                  </p:childTnLst>
                                </p:cTn>
                              </p:par>
                              <p:par>
                                <p:cTn id="7" presetID="1" presetClass="entr" presetSubtype="0" fill="hold" grpId="0" nodeType="withEffect">
                                  <p:stCondLst>
                                    <p:cond delay="0"/>
                                  </p:stCondLst>
                                  <p:childTnLst>
                                    <p:set>
                                      <p:cBhvr>
                                        <p:cTn id="8" dur="1" fill="hold">
                                          <p:stCondLst>
                                            <p:cond delay="0"/>
                                          </p:stCondLst>
                                        </p:cTn>
                                        <p:tgtEl>
                                          <p:spTgt spid="3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animBg="1"/>
      <p:bldP spid="303" grpId="0" animBg="1"/>
      <p:bldP spid="916" grpId="0" animBg="1"/>
      <p:bldP spid="30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Rectangle 919"/>
          <p:cNvSpPr/>
          <p:nvPr/>
        </p:nvSpPr>
        <p:spPr>
          <a:xfrm>
            <a:off x="1" y="1099073"/>
            <a:ext cx="9144000" cy="31272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a:xfrm>
            <a:off x="457200" y="0"/>
            <a:ext cx="8229600" cy="1143000"/>
          </a:xfrm>
        </p:spPr>
        <p:txBody>
          <a:bodyPr>
            <a:normAutofit fontScale="90000"/>
          </a:bodyPr>
          <a:lstStyle/>
          <a:p>
            <a:pPr>
              <a:lnSpc>
                <a:spcPct val="80000"/>
              </a:lnSpc>
            </a:pPr>
            <a:r>
              <a:rPr lang="en-US" dirty="0"/>
              <a:t>System-Level Detection &amp; Mitigation</a:t>
            </a:r>
            <a:endParaRPr lang="en-US" b="1" dirty="0"/>
          </a:p>
        </p:txBody>
      </p:sp>
      <p:grpSp>
        <p:nvGrpSpPr>
          <p:cNvPr id="460" name="Group 459"/>
          <p:cNvGrpSpPr/>
          <p:nvPr/>
        </p:nvGrpSpPr>
        <p:grpSpPr>
          <a:xfrm>
            <a:off x="1492202" y="1654926"/>
            <a:ext cx="2089198" cy="2323349"/>
            <a:chOff x="6096000" y="1620470"/>
            <a:chExt cx="2089198" cy="2323349"/>
          </a:xfrm>
        </p:grpSpPr>
        <p:grpSp>
          <p:nvGrpSpPr>
            <p:cNvPr id="461" name="Group 460"/>
            <p:cNvGrpSpPr>
              <a:grpSpLocks noChangeAspect="1"/>
            </p:cNvGrpSpPr>
            <p:nvPr/>
          </p:nvGrpSpPr>
          <p:grpSpPr>
            <a:xfrm>
              <a:off x="6096000" y="1620470"/>
              <a:ext cx="2089198" cy="1555654"/>
              <a:chOff x="3454955" y="2670363"/>
              <a:chExt cx="2434972" cy="1813117"/>
            </a:xfrm>
            <a:solidFill>
              <a:srgbClr val="10253F"/>
            </a:solidFill>
          </p:grpSpPr>
          <p:grpSp>
            <p:nvGrpSpPr>
              <p:cNvPr id="465" name="Group 464"/>
              <p:cNvGrpSpPr>
                <a:grpSpLocks noChangeAspect="1"/>
              </p:cNvGrpSpPr>
              <p:nvPr/>
            </p:nvGrpSpPr>
            <p:grpSpPr>
              <a:xfrm>
                <a:off x="3454955" y="2670363"/>
                <a:ext cx="1233724" cy="929423"/>
                <a:chOff x="428328" y="2110982"/>
                <a:chExt cx="3273181" cy="2582606"/>
              </a:xfrm>
              <a:grpFill/>
            </p:grpSpPr>
            <p:cxnSp>
              <p:nvCxnSpPr>
                <p:cNvPr id="568" name="Straight Connector 567"/>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1" name="Straight Connector 570"/>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3" name="Straight Connector 572"/>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4" name="Straight Connector 573"/>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77" name="Group 576"/>
                <p:cNvGrpSpPr/>
                <p:nvPr/>
              </p:nvGrpSpPr>
              <p:grpSpPr>
                <a:xfrm>
                  <a:off x="534160" y="2226069"/>
                  <a:ext cx="3067764" cy="525790"/>
                  <a:chOff x="534160" y="2226069"/>
                  <a:chExt cx="3067764" cy="525790"/>
                </a:xfrm>
                <a:grpFill/>
              </p:grpSpPr>
              <p:sp>
                <p:nvSpPr>
                  <p:cNvPr id="596" name="Oval 5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7" name="Oval 59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Oval 59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9" name="Oval 59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0" name="Oval 59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8" name="Group 577"/>
                <p:cNvGrpSpPr/>
                <p:nvPr/>
              </p:nvGrpSpPr>
              <p:grpSpPr>
                <a:xfrm>
                  <a:off x="541777" y="2821081"/>
                  <a:ext cx="3058627" cy="525790"/>
                  <a:chOff x="534160" y="2226069"/>
                  <a:chExt cx="3058627" cy="525790"/>
                </a:xfrm>
                <a:grpFill/>
              </p:grpSpPr>
              <p:sp>
                <p:nvSpPr>
                  <p:cNvPr id="591" name="Oval 59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2" name="Oval 59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3" name="Oval 59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4" name="Oval 59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5" name="Oval 59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9" name="Group 578"/>
                <p:cNvGrpSpPr/>
                <p:nvPr/>
              </p:nvGrpSpPr>
              <p:grpSpPr>
                <a:xfrm>
                  <a:off x="538848" y="3430281"/>
                  <a:ext cx="3067764" cy="525790"/>
                  <a:chOff x="543297" y="2226069"/>
                  <a:chExt cx="3067764" cy="525790"/>
                </a:xfrm>
                <a:grpFill/>
              </p:grpSpPr>
              <p:sp>
                <p:nvSpPr>
                  <p:cNvPr id="586" name="Oval 5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7" name="Oval 58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8" name="Oval 5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9" name="Oval 58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0" name="Oval 5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80" name="Group 579"/>
                <p:cNvGrpSpPr/>
                <p:nvPr/>
              </p:nvGrpSpPr>
              <p:grpSpPr>
                <a:xfrm>
                  <a:off x="535919" y="4030345"/>
                  <a:ext cx="3067764" cy="525790"/>
                  <a:chOff x="543297" y="2226069"/>
                  <a:chExt cx="3067764" cy="525790"/>
                </a:xfrm>
                <a:grpFill/>
              </p:grpSpPr>
              <p:sp>
                <p:nvSpPr>
                  <p:cNvPr id="581" name="Oval 58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Oval 58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Oval 58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4" name="Oval 58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5" name="Oval 58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6" name="Group 465"/>
              <p:cNvGrpSpPr>
                <a:grpSpLocks noChangeAspect="1"/>
              </p:cNvGrpSpPr>
              <p:nvPr/>
            </p:nvGrpSpPr>
            <p:grpSpPr>
              <a:xfrm>
                <a:off x="3457947" y="3551049"/>
                <a:ext cx="1233724" cy="929423"/>
                <a:chOff x="428328" y="2110982"/>
                <a:chExt cx="3273181" cy="2582606"/>
              </a:xfrm>
              <a:grpFill/>
            </p:grpSpPr>
            <p:cxnSp>
              <p:nvCxnSpPr>
                <p:cNvPr id="535" name="Straight Connector 534"/>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7" name="Straight Connector 536"/>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8" name="Straight Connector 537"/>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9" name="Straight Connector 538"/>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0" name="Straight Connector 539"/>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44" name="Group 543"/>
                <p:cNvGrpSpPr/>
                <p:nvPr/>
              </p:nvGrpSpPr>
              <p:grpSpPr>
                <a:xfrm>
                  <a:off x="534160" y="2226069"/>
                  <a:ext cx="3067764" cy="525790"/>
                  <a:chOff x="534160" y="2226069"/>
                  <a:chExt cx="3067764" cy="525790"/>
                </a:xfrm>
                <a:grpFill/>
              </p:grpSpPr>
              <p:sp>
                <p:nvSpPr>
                  <p:cNvPr id="563" name="Oval 56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4" name="Oval 56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5" name="Oval 564"/>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6" name="Oval 56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7" name="Oval 566"/>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5" name="Group 544"/>
                <p:cNvGrpSpPr/>
                <p:nvPr/>
              </p:nvGrpSpPr>
              <p:grpSpPr>
                <a:xfrm>
                  <a:off x="541777" y="2821081"/>
                  <a:ext cx="3058627" cy="525790"/>
                  <a:chOff x="534160" y="2226069"/>
                  <a:chExt cx="3058627" cy="525790"/>
                </a:xfrm>
                <a:grpFill/>
              </p:grpSpPr>
              <p:sp>
                <p:nvSpPr>
                  <p:cNvPr id="558" name="Oval 55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9" name="Oval 558"/>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0" name="Oval 559"/>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Oval 560"/>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2" name="Oval 561"/>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6" name="Group 545"/>
                <p:cNvGrpSpPr/>
                <p:nvPr/>
              </p:nvGrpSpPr>
              <p:grpSpPr>
                <a:xfrm>
                  <a:off x="538848" y="3430281"/>
                  <a:ext cx="3067764" cy="525790"/>
                  <a:chOff x="543297" y="2226069"/>
                  <a:chExt cx="3067764" cy="525790"/>
                </a:xfrm>
                <a:grpFill/>
              </p:grpSpPr>
              <p:sp>
                <p:nvSpPr>
                  <p:cNvPr id="553" name="Oval 55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4" name="Oval 55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5" name="Oval 55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6" name="Oval 55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7" name="Oval 55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7" name="Group 546"/>
                <p:cNvGrpSpPr/>
                <p:nvPr/>
              </p:nvGrpSpPr>
              <p:grpSpPr>
                <a:xfrm>
                  <a:off x="535919" y="4030345"/>
                  <a:ext cx="3067764" cy="525790"/>
                  <a:chOff x="543297" y="2226069"/>
                  <a:chExt cx="3067764" cy="525790"/>
                </a:xfrm>
                <a:grpFill/>
              </p:grpSpPr>
              <p:sp>
                <p:nvSpPr>
                  <p:cNvPr id="548" name="Oval 54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9" name="Oval 548"/>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Oval 54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1" name="Oval 550"/>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2" name="Oval 55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7" name="Group 466"/>
              <p:cNvGrpSpPr>
                <a:grpSpLocks noChangeAspect="1"/>
              </p:cNvGrpSpPr>
              <p:nvPr/>
            </p:nvGrpSpPr>
            <p:grpSpPr>
              <a:xfrm>
                <a:off x="4653211" y="2673371"/>
                <a:ext cx="1233724" cy="929423"/>
                <a:chOff x="428328" y="2110982"/>
                <a:chExt cx="3273181" cy="2582606"/>
              </a:xfrm>
              <a:grpFill/>
            </p:grpSpPr>
            <p:cxnSp>
              <p:nvCxnSpPr>
                <p:cNvPr id="502" name="Straight Connector 50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11" name="Group 510"/>
                <p:cNvGrpSpPr/>
                <p:nvPr/>
              </p:nvGrpSpPr>
              <p:grpSpPr>
                <a:xfrm>
                  <a:off x="534160" y="2226069"/>
                  <a:ext cx="3067764" cy="525790"/>
                  <a:chOff x="534160" y="2226069"/>
                  <a:chExt cx="3067764" cy="525790"/>
                </a:xfrm>
                <a:grpFill/>
              </p:grpSpPr>
              <p:sp>
                <p:nvSpPr>
                  <p:cNvPr id="530" name="Oval 52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Oval 53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2" name="Oval 53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3" name="Oval 53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4" name="Oval 53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2" name="Group 511"/>
                <p:cNvGrpSpPr/>
                <p:nvPr/>
              </p:nvGrpSpPr>
              <p:grpSpPr>
                <a:xfrm>
                  <a:off x="541777" y="2821081"/>
                  <a:ext cx="3058627" cy="525790"/>
                  <a:chOff x="534160" y="2226069"/>
                  <a:chExt cx="3058627" cy="525790"/>
                </a:xfrm>
                <a:grpFill/>
              </p:grpSpPr>
              <p:sp>
                <p:nvSpPr>
                  <p:cNvPr id="525" name="Oval 52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Oval 52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Oval 52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8" name="Oval 52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Oval 52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3" name="Group 512"/>
                <p:cNvGrpSpPr/>
                <p:nvPr/>
              </p:nvGrpSpPr>
              <p:grpSpPr>
                <a:xfrm>
                  <a:off x="538848" y="3430281"/>
                  <a:ext cx="3067764" cy="525790"/>
                  <a:chOff x="543297" y="2226069"/>
                  <a:chExt cx="3067764" cy="525790"/>
                </a:xfrm>
                <a:grpFill/>
              </p:grpSpPr>
              <p:sp>
                <p:nvSpPr>
                  <p:cNvPr id="520" name="Oval 51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1" name="Oval 52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2" name="Oval 52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Oval 52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4" name="Oval 52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4" name="Group 513"/>
                <p:cNvGrpSpPr/>
                <p:nvPr/>
              </p:nvGrpSpPr>
              <p:grpSpPr>
                <a:xfrm>
                  <a:off x="535919" y="4030345"/>
                  <a:ext cx="3067764" cy="525790"/>
                  <a:chOff x="543297" y="2226069"/>
                  <a:chExt cx="3067764" cy="525790"/>
                </a:xfrm>
                <a:grpFill/>
              </p:grpSpPr>
              <p:sp>
                <p:nvSpPr>
                  <p:cNvPr id="515" name="Oval 51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Oval 51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7" name="Oval 51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8" name="Oval 51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9" name="Oval 51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8" name="Group 467"/>
              <p:cNvGrpSpPr>
                <a:grpSpLocks noChangeAspect="1"/>
              </p:cNvGrpSpPr>
              <p:nvPr/>
            </p:nvGrpSpPr>
            <p:grpSpPr>
              <a:xfrm>
                <a:off x="4656203" y="3554057"/>
                <a:ext cx="1233724" cy="929423"/>
                <a:chOff x="428328" y="2110982"/>
                <a:chExt cx="3273181" cy="2582606"/>
              </a:xfrm>
              <a:grpFill/>
            </p:grpSpPr>
            <p:cxnSp>
              <p:nvCxnSpPr>
                <p:cNvPr id="469" name="Straight Connector 46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478" name="Group 477"/>
                <p:cNvGrpSpPr/>
                <p:nvPr/>
              </p:nvGrpSpPr>
              <p:grpSpPr>
                <a:xfrm>
                  <a:off x="534160" y="2226069"/>
                  <a:ext cx="3067764" cy="525790"/>
                  <a:chOff x="534160" y="2226069"/>
                  <a:chExt cx="3067764" cy="525790"/>
                </a:xfrm>
                <a:grpFill/>
              </p:grpSpPr>
              <p:sp>
                <p:nvSpPr>
                  <p:cNvPr id="497" name="Oval 4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8" name="Oval 49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 name="Oval 49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 name="Oval 49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1" name="Oval 50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9" name="Group 478"/>
                <p:cNvGrpSpPr/>
                <p:nvPr/>
              </p:nvGrpSpPr>
              <p:grpSpPr>
                <a:xfrm>
                  <a:off x="541777" y="2821081"/>
                  <a:ext cx="3058627" cy="525790"/>
                  <a:chOff x="534160" y="2226069"/>
                  <a:chExt cx="3058627" cy="525790"/>
                </a:xfrm>
                <a:grpFill/>
              </p:grpSpPr>
              <p:sp>
                <p:nvSpPr>
                  <p:cNvPr id="492" name="Oval 49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3" name="Oval 49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4" name="Oval 49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5" name="Oval 49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6" name="Oval 49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0" name="Group 479"/>
                <p:cNvGrpSpPr/>
                <p:nvPr/>
              </p:nvGrpSpPr>
              <p:grpSpPr>
                <a:xfrm>
                  <a:off x="538848" y="3430281"/>
                  <a:ext cx="3067764" cy="525790"/>
                  <a:chOff x="543297" y="2226069"/>
                  <a:chExt cx="3067764" cy="525790"/>
                </a:xfrm>
                <a:grpFill/>
              </p:grpSpPr>
              <p:sp>
                <p:nvSpPr>
                  <p:cNvPr id="487" name="Oval 4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8" name="Oval 48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9" name="Oval 4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0" name="Oval 48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1" name="Oval 4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1" name="Group 480"/>
                <p:cNvGrpSpPr/>
                <p:nvPr/>
              </p:nvGrpSpPr>
              <p:grpSpPr>
                <a:xfrm>
                  <a:off x="535919" y="4030345"/>
                  <a:ext cx="3067764" cy="525790"/>
                  <a:chOff x="543297" y="2226069"/>
                  <a:chExt cx="3067764" cy="525790"/>
                </a:xfrm>
                <a:grpFill/>
              </p:grpSpPr>
              <p:sp>
                <p:nvSpPr>
                  <p:cNvPr id="482" name="Oval 48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3" name="Oval 48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4" name="Oval 48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5" name="Oval 48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6" name="Oval 48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462" name="Multiply 461"/>
            <p:cNvSpPr/>
            <p:nvPr/>
          </p:nvSpPr>
          <p:spPr>
            <a:xfrm>
              <a:off x="6172200" y="16521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3" name="Multiply 462"/>
            <p:cNvSpPr/>
            <p:nvPr/>
          </p:nvSpPr>
          <p:spPr>
            <a:xfrm>
              <a:off x="7239000" y="22617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4" name="TextBox 463"/>
            <p:cNvSpPr txBox="1"/>
            <p:nvPr/>
          </p:nvSpPr>
          <p:spPr>
            <a:xfrm>
              <a:off x="6237190" y="3147704"/>
              <a:ext cx="1916210" cy="796115"/>
            </a:xfrm>
            <a:prstGeom prst="rect">
              <a:avLst/>
            </a:prstGeom>
            <a:noFill/>
          </p:spPr>
          <p:txBody>
            <a:bodyPr wrap="none" rtlCol="0">
              <a:spAutoFit/>
            </a:bodyPr>
            <a:lstStyle/>
            <a:p>
              <a:pPr algn="ctr">
                <a:lnSpc>
                  <a:spcPct val="80000"/>
                </a:lnSpc>
              </a:pPr>
              <a:r>
                <a:rPr lang="en-US" sz="2800" b="1" dirty="0"/>
                <a:t>Unreliable</a:t>
              </a:r>
            </a:p>
            <a:p>
              <a:pPr algn="ctr">
                <a:lnSpc>
                  <a:spcPct val="80000"/>
                </a:lnSpc>
              </a:pPr>
              <a:r>
                <a:rPr lang="en-US" sz="2800" b="1" dirty="0"/>
                <a:t>DRAM Cells</a:t>
              </a:r>
            </a:p>
          </p:txBody>
        </p:sp>
      </p:grpSp>
      <p:pic>
        <p:nvPicPr>
          <p:cNvPr id="760" name="Picture 759" descr="24342616_s.jpg"/>
          <p:cNvPicPr>
            <a:picLocks noChangeAspect="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5668088" y="2819400"/>
            <a:ext cx="1714500" cy="1143000"/>
          </a:xfrm>
          <a:prstGeom prst="rect">
            <a:avLst/>
          </a:prstGeom>
        </p:spPr>
      </p:pic>
      <p:sp>
        <p:nvSpPr>
          <p:cNvPr id="905" name="Lightning Bolt 904"/>
          <p:cNvSpPr>
            <a:spLocks noChangeAspect="1"/>
          </p:cNvSpPr>
          <p:nvPr/>
        </p:nvSpPr>
        <p:spPr>
          <a:xfrm>
            <a:off x="1595284" y="2604336"/>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0" name="Curved Down Arrow 909"/>
          <p:cNvSpPr>
            <a:spLocks noChangeAspect="1"/>
          </p:cNvSpPr>
          <p:nvPr/>
        </p:nvSpPr>
        <p:spPr>
          <a:xfrm>
            <a:off x="4022475" y="1395984"/>
            <a:ext cx="1264798" cy="585216"/>
          </a:xfrm>
          <a:prstGeom prst="curvedDown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1" name="Curved Up Arrow 910"/>
          <p:cNvSpPr>
            <a:spLocks noChangeAspect="1"/>
          </p:cNvSpPr>
          <p:nvPr/>
        </p:nvSpPr>
        <p:spPr>
          <a:xfrm>
            <a:off x="4022475" y="2919984"/>
            <a:ext cx="1264798" cy="585216"/>
          </a:xfrm>
          <a:prstGeom prst="curved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2" name="TextBox 911"/>
          <p:cNvSpPr txBox="1"/>
          <p:nvPr/>
        </p:nvSpPr>
        <p:spPr>
          <a:xfrm>
            <a:off x="3917739" y="1968935"/>
            <a:ext cx="1449661" cy="1018740"/>
          </a:xfrm>
          <a:prstGeom prst="rect">
            <a:avLst/>
          </a:prstGeom>
          <a:noFill/>
        </p:spPr>
        <p:txBody>
          <a:bodyPr wrap="none" rtlCol="0">
            <a:spAutoFit/>
          </a:bodyPr>
          <a:lstStyle/>
          <a:p>
            <a:pPr algn="ctr">
              <a:lnSpc>
                <a:spcPct val="70000"/>
              </a:lnSpc>
            </a:pPr>
            <a:r>
              <a:rPr lang="en-US" sz="2800" b="1" dirty="0"/>
              <a:t>Detect</a:t>
            </a:r>
          </a:p>
          <a:p>
            <a:pPr algn="ctr">
              <a:lnSpc>
                <a:spcPct val="70000"/>
              </a:lnSpc>
            </a:pPr>
            <a:r>
              <a:rPr lang="en-US" sz="2800" b="1" dirty="0"/>
              <a:t>and </a:t>
            </a:r>
          </a:p>
          <a:p>
            <a:pPr algn="ctr">
              <a:lnSpc>
                <a:spcPct val="70000"/>
              </a:lnSpc>
            </a:pPr>
            <a:r>
              <a:rPr lang="en-US" sz="2800" b="1" dirty="0"/>
              <a:t>Mitigate</a:t>
            </a:r>
          </a:p>
        </p:txBody>
      </p:sp>
      <p:sp>
        <p:nvSpPr>
          <p:cNvPr id="918" name="TextBox 917"/>
          <p:cNvSpPr txBox="1"/>
          <p:nvPr/>
        </p:nvSpPr>
        <p:spPr>
          <a:xfrm>
            <a:off x="4953000" y="3775502"/>
            <a:ext cx="3581400" cy="415498"/>
          </a:xfrm>
          <a:prstGeom prst="rect">
            <a:avLst/>
          </a:prstGeom>
          <a:noFill/>
        </p:spPr>
        <p:txBody>
          <a:bodyPr wrap="square" rtlCol="0">
            <a:spAutoFit/>
          </a:bodyPr>
          <a:lstStyle/>
          <a:p>
            <a:pPr algn="ctr">
              <a:lnSpc>
                <a:spcPct val="70000"/>
              </a:lnSpc>
            </a:pPr>
            <a:r>
              <a:rPr lang="en-US" sz="2800" b="1" dirty="0"/>
              <a:t>Reliable System</a:t>
            </a:r>
          </a:p>
        </p:txBody>
      </p:sp>
      <p:pic>
        <p:nvPicPr>
          <p:cNvPr id="922" name="Picture 921" descr="6106097_s_clipped_rev_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9700" y="1066800"/>
            <a:ext cx="2857500" cy="1936750"/>
          </a:xfrm>
          <a:prstGeom prst="rect">
            <a:avLst/>
          </a:prstGeom>
        </p:spPr>
      </p:pic>
      <p:sp>
        <p:nvSpPr>
          <p:cNvPr id="302" name="Lightning Bolt 301"/>
          <p:cNvSpPr>
            <a:spLocks noChangeAspect="1"/>
          </p:cNvSpPr>
          <p:nvPr/>
        </p:nvSpPr>
        <p:spPr>
          <a:xfrm>
            <a:off x="6243484" y="3143152"/>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4" name="Rounded Rectangle 303"/>
          <p:cNvSpPr/>
          <p:nvPr/>
        </p:nvSpPr>
        <p:spPr>
          <a:xfrm>
            <a:off x="0" y="4191001"/>
            <a:ext cx="9144000" cy="1142999"/>
          </a:xfrm>
          <a:prstGeom prst="round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4000" b="1" dirty="0">
                <a:solidFill>
                  <a:srgbClr val="FF0000"/>
                </a:solidFill>
              </a:rPr>
              <a:t>Detect and mitigate errors after </a:t>
            </a:r>
          </a:p>
          <a:p>
            <a:pPr algn="ctr">
              <a:lnSpc>
                <a:spcPct val="80000"/>
              </a:lnSpc>
            </a:pPr>
            <a:r>
              <a:rPr lang="en-US" sz="4000" b="1" dirty="0">
                <a:solidFill>
                  <a:srgbClr val="FF0000"/>
                </a:solidFill>
              </a:rPr>
              <a:t>the system has become operational </a:t>
            </a:r>
          </a:p>
        </p:txBody>
      </p:sp>
      <p:sp>
        <p:nvSpPr>
          <p:cNvPr id="3" name="Rounded Rectangle 2"/>
          <p:cNvSpPr/>
          <p:nvPr/>
        </p:nvSpPr>
        <p:spPr>
          <a:xfrm>
            <a:off x="0" y="5334000"/>
            <a:ext cx="9143999" cy="1463674"/>
          </a:xfrm>
          <a:prstGeom prst="round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4000" b="1" dirty="0"/>
              <a:t>ONLINE PROFILING</a:t>
            </a:r>
          </a:p>
          <a:p>
            <a:pPr algn="ctr">
              <a:lnSpc>
                <a:spcPct val="80000"/>
              </a:lnSpc>
            </a:pPr>
            <a:r>
              <a:rPr lang="en-US" sz="4000" b="1" dirty="0"/>
              <a:t>Reduces cost, increases yield,</a:t>
            </a:r>
          </a:p>
          <a:p>
            <a:pPr algn="ctr">
              <a:lnSpc>
                <a:spcPct val="80000"/>
              </a:lnSpc>
            </a:pPr>
            <a:r>
              <a:rPr lang="en-US" sz="4000" b="1" dirty="0"/>
              <a:t>and enables scaling</a:t>
            </a:r>
          </a:p>
        </p:txBody>
      </p:sp>
      <p:sp>
        <p:nvSpPr>
          <p:cNvPr id="5" name="Slide Number Placeholder 4"/>
          <p:cNvSpPr>
            <a:spLocks noGrp="1"/>
          </p:cNvSpPr>
          <p:nvPr>
            <p:ph type="sldNum" sz="quarter" idx="12"/>
          </p:nvPr>
        </p:nvSpPr>
        <p:spPr/>
        <p:txBody>
          <a:bodyPr/>
          <a:lstStyle/>
          <a:p>
            <a:fld id="{B214129B-1065-CF48-BC17-FABE13E4D917}" type="slidenum">
              <a:rPr lang="en-US" smtClean="0"/>
              <a:t>53</a:t>
            </a:fld>
            <a:endParaRPr lang="en-US" dirty="0"/>
          </a:p>
        </p:txBody>
      </p:sp>
    </p:spTree>
    <p:extLst>
      <p:ext uri="{BB962C8B-B14F-4D97-AF65-F5344CB8AC3E}">
        <p14:creationId xmlns:p14="http://schemas.microsoft.com/office/powerpoint/2010/main" val="91974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94274"/>
            <a:ext cx="8229600" cy="1143000"/>
          </a:xfrm>
        </p:spPr>
        <p:txBody>
          <a:bodyPr>
            <a:normAutofit/>
          </a:bodyPr>
          <a:lstStyle/>
          <a:p>
            <a:r>
              <a:rPr lang="en-US" b="1" dirty="0"/>
              <a:t>Breaking the Abstra</a:t>
            </a:r>
            <a:r>
              <a:rPr lang="en-US" dirty="0"/>
              <a:t>ction</a:t>
            </a:r>
            <a:endParaRPr lang="en-US" b="1" dirty="0"/>
          </a:p>
        </p:txBody>
      </p:sp>
      <p:sp>
        <p:nvSpPr>
          <p:cNvPr id="11" name="Rectangle 10"/>
          <p:cNvSpPr/>
          <p:nvPr/>
        </p:nvSpPr>
        <p:spPr>
          <a:xfrm>
            <a:off x="0" y="5700564"/>
            <a:ext cx="9144000" cy="886396"/>
          </a:xfrm>
          <a:prstGeom prst="rect">
            <a:avLst/>
          </a:prstGeom>
        </p:spPr>
        <p:txBody>
          <a:bodyPr wrap="square">
            <a:spAutoFit/>
          </a:bodyPr>
          <a:lstStyle/>
          <a:p>
            <a:pPr marL="285750" indent="-285750">
              <a:lnSpc>
                <a:spcPct val="70000"/>
              </a:lnSpc>
              <a:buFont typeface="Arial"/>
              <a:buChar char="•"/>
            </a:pPr>
            <a:r>
              <a:rPr lang="en-US" sz="2400" dirty="0"/>
              <a:t>Samira Khan+, "</a:t>
            </a:r>
            <a:r>
              <a:rPr lang="en-US" sz="2400" b="1" dirty="0"/>
              <a:t>The Efficacy of Error Mitigation Techniques for DRAM Retention Failures: A Comparative Experimental Study</a:t>
            </a:r>
            <a:r>
              <a:rPr lang="en-US" sz="2400" b="1" i="1" dirty="0"/>
              <a:t>”, </a:t>
            </a:r>
            <a:r>
              <a:rPr lang="en-US" sz="2400" b="1" i="1" dirty="0">
                <a:solidFill>
                  <a:srgbClr val="FF0000"/>
                </a:solidFill>
              </a:rPr>
              <a:t>SIGMETRICS 2014</a:t>
            </a:r>
            <a:endParaRPr lang="en-US" sz="2400" b="1" dirty="0"/>
          </a:p>
        </p:txBody>
      </p:sp>
      <p:grpSp>
        <p:nvGrpSpPr>
          <p:cNvPr id="3" name="Group 2"/>
          <p:cNvGrpSpPr>
            <a:grpSpLocks noChangeAspect="1"/>
          </p:cNvGrpSpPr>
          <p:nvPr/>
        </p:nvGrpSpPr>
        <p:grpSpPr>
          <a:xfrm>
            <a:off x="6013698" y="1056165"/>
            <a:ext cx="2520702" cy="3370861"/>
            <a:chOff x="2455283" y="1056164"/>
            <a:chExt cx="4201171" cy="5618102"/>
          </a:xfrm>
        </p:grpSpPr>
        <p:sp>
          <p:nvSpPr>
            <p:cNvPr id="7" name="Rounded Rectangle 6"/>
            <p:cNvSpPr/>
            <p:nvPr/>
          </p:nvSpPr>
          <p:spPr>
            <a:xfrm>
              <a:off x="2465453" y="5038059"/>
              <a:ext cx="419100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rgbClr val="C0504D"/>
                  </a:solidFill>
                </a:rPr>
                <a:t>Architecture</a:t>
              </a:r>
            </a:p>
          </p:txBody>
        </p:sp>
        <p:sp>
          <p:nvSpPr>
            <p:cNvPr id="10" name="Rounded Rectangle 9"/>
            <p:cNvSpPr/>
            <p:nvPr/>
          </p:nvSpPr>
          <p:spPr>
            <a:xfrm>
              <a:off x="2465453" y="5913366"/>
              <a:ext cx="419100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rgbClr val="C0504D"/>
                  </a:solidFill>
                </a:rPr>
                <a:t>Circuits</a:t>
              </a:r>
            </a:p>
          </p:txBody>
        </p:sp>
        <p:pic>
          <p:nvPicPr>
            <p:cNvPr id="12" name="Picture 11" descr="20857111_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619" y="1768215"/>
              <a:ext cx="4000500" cy="2489200"/>
            </a:xfrm>
            <a:prstGeom prst="rect">
              <a:avLst/>
            </a:prstGeom>
          </p:spPr>
        </p:pic>
        <p:sp>
          <p:nvSpPr>
            <p:cNvPr id="13" name="Rounded Rectangle 12"/>
            <p:cNvSpPr/>
            <p:nvPr/>
          </p:nvSpPr>
          <p:spPr>
            <a:xfrm>
              <a:off x="2455285" y="1914754"/>
              <a:ext cx="4191001" cy="2145323"/>
            </a:xfrm>
            <a:prstGeom prst="roundRect">
              <a:avLst/>
            </a:prstGeom>
            <a:no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4" name="Rounded Rectangle 13"/>
            <p:cNvSpPr/>
            <p:nvPr/>
          </p:nvSpPr>
          <p:spPr>
            <a:xfrm>
              <a:off x="2465453" y="4162754"/>
              <a:ext cx="419100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60000"/>
                </a:lnSpc>
              </a:pPr>
              <a:r>
                <a:rPr lang="en-US" sz="2400" b="1" i="1" dirty="0">
                  <a:solidFill>
                    <a:schemeClr val="accent2"/>
                  </a:solidFill>
                </a:rPr>
                <a:t>Operating System</a:t>
              </a:r>
            </a:p>
          </p:txBody>
        </p:sp>
        <p:sp>
          <p:nvSpPr>
            <p:cNvPr id="15" name="Rounded Rectangle 14"/>
            <p:cNvSpPr/>
            <p:nvPr/>
          </p:nvSpPr>
          <p:spPr>
            <a:xfrm>
              <a:off x="2455283" y="1056164"/>
              <a:ext cx="4201169"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rgbClr val="C0504D"/>
                  </a:solidFill>
                </a:rPr>
                <a:t>Problem</a:t>
              </a:r>
            </a:p>
          </p:txBody>
        </p:sp>
      </p:grpSp>
      <p:sp>
        <p:nvSpPr>
          <p:cNvPr id="4" name="TextBox 3"/>
          <p:cNvSpPr txBox="1"/>
          <p:nvPr/>
        </p:nvSpPr>
        <p:spPr>
          <a:xfrm>
            <a:off x="457200" y="1679624"/>
            <a:ext cx="4872231" cy="626005"/>
          </a:xfrm>
          <a:prstGeom prst="rect">
            <a:avLst/>
          </a:prstGeom>
          <a:noFill/>
        </p:spPr>
        <p:txBody>
          <a:bodyPr wrap="none" rtlCol="0">
            <a:spAutoFit/>
          </a:bodyPr>
          <a:lstStyle/>
          <a:p>
            <a:pPr>
              <a:lnSpc>
                <a:spcPct val="70000"/>
              </a:lnSpc>
            </a:pPr>
            <a:r>
              <a:rPr lang="en-US" sz="2400" b="1" dirty="0"/>
              <a:t>OS needs to know about testing and </a:t>
            </a:r>
          </a:p>
          <a:p>
            <a:pPr>
              <a:lnSpc>
                <a:spcPct val="70000"/>
              </a:lnSpc>
            </a:pPr>
            <a:r>
              <a:rPr lang="en-US" sz="2400" b="1" dirty="0"/>
              <a:t>tested pages</a:t>
            </a:r>
          </a:p>
        </p:txBody>
      </p:sp>
      <p:sp>
        <p:nvSpPr>
          <p:cNvPr id="16" name="TextBox 15"/>
          <p:cNvSpPr txBox="1"/>
          <p:nvPr/>
        </p:nvSpPr>
        <p:spPr>
          <a:xfrm>
            <a:off x="423778" y="2583696"/>
            <a:ext cx="4174220" cy="626005"/>
          </a:xfrm>
          <a:prstGeom prst="rect">
            <a:avLst/>
          </a:prstGeom>
          <a:noFill/>
        </p:spPr>
        <p:txBody>
          <a:bodyPr wrap="none" rtlCol="0">
            <a:spAutoFit/>
          </a:bodyPr>
          <a:lstStyle/>
          <a:p>
            <a:pPr>
              <a:lnSpc>
                <a:spcPct val="70000"/>
              </a:lnSpc>
            </a:pPr>
            <a:r>
              <a:rPr lang="en-US" sz="2400" b="1" dirty="0"/>
              <a:t>Need to implement the testing </a:t>
            </a:r>
          </a:p>
          <a:p>
            <a:pPr>
              <a:lnSpc>
                <a:spcPct val="70000"/>
              </a:lnSpc>
            </a:pPr>
            <a:r>
              <a:rPr lang="en-US" sz="2400" b="1" dirty="0"/>
              <a:t>in the hardware</a:t>
            </a:r>
          </a:p>
        </p:txBody>
      </p:sp>
      <p:sp>
        <p:nvSpPr>
          <p:cNvPr id="17" name="TextBox 16"/>
          <p:cNvSpPr txBox="1"/>
          <p:nvPr/>
        </p:nvSpPr>
        <p:spPr>
          <a:xfrm>
            <a:off x="476922" y="3464916"/>
            <a:ext cx="4093300" cy="609398"/>
          </a:xfrm>
          <a:prstGeom prst="rect">
            <a:avLst/>
          </a:prstGeom>
          <a:noFill/>
        </p:spPr>
        <p:txBody>
          <a:bodyPr wrap="none" rtlCol="0">
            <a:spAutoFit/>
          </a:bodyPr>
          <a:lstStyle/>
          <a:p>
            <a:pPr>
              <a:lnSpc>
                <a:spcPct val="70000"/>
              </a:lnSpc>
            </a:pPr>
            <a:r>
              <a:rPr lang="en-US" sz="2400" b="1" dirty="0"/>
              <a:t>Need to know the circuit-level </a:t>
            </a:r>
          </a:p>
          <a:p>
            <a:pPr>
              <a:lnSpc>
                <a:spcPct val="70000"/>
              </a:lnSpc>
            </a:pPr>
            <a:r>
              <a:rPr lang="en-US" sz="2400" b="1" dirty="0"/>
              <a:t>characteristics of the failures</a:t>
            </a:r>
          </a:p>
        </p:txBody>
      </p:sp>
      <p:sp>
        <p:nvSpPr>
          <p:cNvPr id="6" name="Slide Number Placeholder 5"/>
          <p:cNvSpPr>
            <a:spLocks noGrp="1"/>
          </p:cNvSpPr>
          <p:nvPr>
            <p:ph type="sldNum" sz="quarter" idx="12"/>
          </p:nvPr>
        </p:nvSpPr>
        <p:spPr/>
        <p:txBody>
          <a:bodyPr/>
          <a:lstStyle/>
          <a:p>
            <a:fld id="{B214129B-1065-CF48-BC17-FABE13E4D917}" type="slidenum">
              <a:rPr lang="en-US" smtClean="0"/>
              <a:t>54</a:t>
            </a:fld>
            <a:endParaRPr lang="en-US" dirty="0"/>
          </a:p>
        </p:txBody>
      </p:sp>
    </p:spTree>
    <p:extLst>
      <p:ext uri="{BB962C8B-B14F-4D97-AF65-F5344CB8AC3E}">
        <p14:creationId xmlns:p14="http://schemas.microsoft.com/office/powerpoint/2010/main" val="4913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Advice on Doing Research</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2020</a:t>
            </a:r>
            <a:endParaRPr lang="en-CA" dirty="0">
              <a:solidFill>
                <a:schemeClr val="tx1"/>
              </a:solidFill>
            </a:endParaRPr>
          </a:p>
        </p:txBody>
      </p:sp>
    </p:spTree>
    <p:extLst>
      <p:ext uri="{BB962C8B-B14F-4D97-AF65-F5344CB8AC3E}">
        <p14:creationId xmlns:p14="http://schemas.microsoft.com/office/powerpoint/2010/main" val="2966438843"/>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itle 1"/>
          <p:cNvSpPr>
            <a:spLocks noGrp="1"/>
          </p:cNvSpPr>
          <p:nvPr>
            <p:ph type="title"/>
          </p:nvPr>
        </p:nvSpPr>
        <p:spPr>
          <a:xfrm>
            <a:off x="304800" y="141932"/>
            <a:ext cx="8610600" cy="1143000"/>
          </a:xfrm>
        </p:spPr>
        <p:txBody>
          <a:bodyPr>
            <a:normAutofit/>
          </a:bodyPr>
          <a:lstStyle/>
          <a:p>
            <a:pPr>
              <a:lnSpc>
                <a:spcPct val="70000"/>
              </a:lnSpc>
            </a:pPr>
            <a:r>
              <a:rPr lang="en-US" b="1" dirty="0"/>
              <a:t>Advancing Research &amp; Development</a:t>
            </a:r>
          </a:p>
        </p:txBody>
      </p:sp>
      <p:sp>
        <p:nvSpPr>
          <p:cNvPr id="3" name="Content Placeholder 2"/>
          <p:cNvSpPr>
            <a:spLocks noGrp="1"/>
          </p:cNvSpPr>
          <p:nvPr>
            <p:ph idx="1"/>
          </p:nvPr>
        </p:nvSpPr>
        <p:spPr>
          <a:xfrm>
            <a:off x="228600" y="1186530"/>
            <a:ext cx="8610600" cy="5194300"/>
          </a:xfrm>
        </p:spPr>
        <p:txBody>
          <a:bodyPr>
            <a:normAutofit fontScale="92500" lnSpcReduction="10000"/>
          </a:bodyPr>
          <a:lstStyle/>
          <a:p>
            <a:r>
              <a:rPr lang="en-US" dirty="0"/>
              <a:t>We will talk a lot about this in this course</a:t>
            </a:r>
          </a:p>
          <a:p>
            <a:endParaRPr lang="en-US" dirty="0"/>
          </a:p>
          <a:p>
            <a:r>
              <a:rPr lang="en-US" dirty="0"/>
              <a:t>Learning </a:t>
            </a:r>
            <a:r>
              <a:rPr lang="en-US" b="1" i="1" dirty="0">
                <a:solidFill>
                  <a:srgbClr val="1F497D"/>
                </a:solidFill>
              </a:rPr>
              <a:t>by example</a:t>
            </a:r>
          </a:p>
          <a:p>
            <a:pPr lvl="1"/>
            <a:r>
              <a:rPr lang="en-US" dirty="0">
                <a:ea typeface="ＭＳ Ｐゴシック" charset="0"/>
              </a:rPr>
              <a:t>Reading and evaluating strong and seminal papers</a:t>
            </a:r>
          </a:p>
          <a:p>
            <a:pPr lvl="2"/>
            <a:endParaRPr lang="en-US" dirty="0">
              <a:ea typeface="ＭＳ Ｐゴシック" charset="0"/>
            </a:endParaRPr>
          </a:p>
          <a:p>
            <a:r>
              <a:rPr lang="en-US" dirty="0"/>
              <a:t>Learning </a:t>
            </a:r>
            <a:r>
              <a:rPr lang="en-US" b="1" i="1" dirty="0">
                <a:solidFill>
                  <a:srgbClr val="1F497D"/>
                </a:solidFill>
              </a:rPr>
              <a:t>by doing</a:t>
            </a:r>
          </a:p>
          <a:p>
            <a:pPr lvl="1"/>
            <a:r>
              <a:rPr lang="en-US" dirty="0">
                <a:ea typeface="ＭＳ Ｐゴシック" charset="0"/>
              </a:rPr>
              <a:t>Semester-long research project</a:t>
            </a:r>
          </a:p>
          <a:p>
            <a:pPr lvl="1"/>
            <a:endParaRPr lang="en-US" dirty="0">
              <a:ea typeface="ＭＳ Ｐゴシック" charset="0"/>
            </a:endParaRPr>
          </a:p>
          <a:p>
            <a:r>
              <a:rPr lang="en-US" dirty="0"/>
              <a:t>Learning </a:t>
            </a:r>
            <a:r>
              <a:rPr lang="en-US" b="1" i="1" dirty="0">
                <a:solidFill>
                  <a:srgbClr val="1F497D"/>
                </a:solidFill>
              </a:rPr>
              <a:t>by open, critical discussions</a:t>
            </a:r>
          </a:p>
          <a:p>
            <a:pPr lvl="1"/>
            <a:r>
              <a:rPr lang="en-US" dirty="0">
                <a:ea typeface="ＭＳ Ｐゴシック" charset="0"/>
              </a:rPr>
              <a:t>Online discussion of papers &amp; ideas on Piazza and Paper Reviews</a:t>
            </a:r>
          </a:p>
          <a:p>
            <a:pPr lvl="1"/>
            <a:endParaRPr lang="en-US" dirty="0">
              <a:ea typeface="ＭＳ Ｐゴシック" charset="0"/>
            </a:endParaRPr>
          </a:p>
          <a:p>
            <a:pPr lvl="1"/>
            <a:endParaRPr lang="en-US" dirty="0">
              <a:ea typeface="ＭＳ Ｐゴシック" charset="0"/>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56</a:t>
            </a:fld>
            <a:endParaRPr lang="en-US" dirty="0"/>
          </a:p>
        </p:txBody>
      </p:sp>
    </p:spTree>
    <p:extLst>
      <p:ext uri="{BB962C8B-B14F-4D97-AF65-F5344CB8AC3E}">
        <p14:creationId xmlns:p14="http://schemas.microsoft.com/office/powerpoint/2010/main" val="3366293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1"/>
          <p:cNvSpPr>
            <a:spLocks noGrp="1"/>
          </p:cNvSpPr>
          <p:nvPr>
            <p:ph type="title"/>
          </p:nvPr>
        </p:nvSpPr>
        <p:spPr>
          <a:xfrm>
            <a:off x="457200" y="28184"/>
            <a:ext cx="8229600" cy="1143000"/>
          </a:xfrm>
        </p:spPr>
        <p:txBody>
          <a:bodyPr/>
          <a:lstStyle/>
          <a:p>
            <a:r>
              <a:rPr lang="en-US" b="1" dirty="0"/>
              <a:t>What is the Goal of Research?</a:t>
            </a:r>
          </a:p>
        </p:txBody>
      </p:sp>
      <p:sp>
        <p:nvSpPr>
          <p:cNvPr id="3" name="Content Placeholder 2"/>
          <p:cNvSpPr>
            <a:spLocks noGrp="1"/>
          </p:cNvSpPr>
          <p:nvPr>
            <p:ph idx="1"/>
          </p:nvPr>
        </p:nvSpPr>
        <p:spPr>
          <a:xfrm>
            <a:off x="228600" y="1129656"/>
            <a:ext cx="8610600" cy="5194300"/>
          </a:xfrm>
        </p:spPr>
        <p:txBody>
          <a:bodyPr/>
          <a:lstStyle/>
          <a:p>
            <a:r>
              <a:rPr lang="en-US" dirty="0">
                <a:solidFill>
                  <a:srgbClr val="0033CC"/>
                </a:solidFill>
              </a:rPr>
              <a:t>To generate new insight</a:t>
            </a:r>
          </a:p>
          <a:p>
            <a:pPr lvl="1"/>
            <a:r>
              <a:rPr lang="en-US" dirty="0">
                <a:ea typeface="ＭＳ Ｐゴシック" charset="0"/>
              </a:rPr>
              <a:t>that can enable what previously did not exist</a:t>
            </a:r>
          </a:p>
          <a:p>
            <a:pPr lvl="1"/>
            <a:endParaRPr lang="en-US" dirty="0">
              <a:ea typeface="ＭＳ Ｐゴシック" charset="0"/>
            </a:endParaRPr>
          </a:p>
          <a:p>
            <a:pPr lvl="1"/>
            <a:endParaRPr lang="en-US" dirty="0">
              <a:ea typeface="ＭＳ Ｐゴシック" charset="0"/>
            </a:endParaRPr>
          </a:p>
          <a:p>
            <a:r>
              <a:rPr lang="en-US" dirty="0"/>
              <a:t>Research (in engineering) is a hunt for insight that can eventually impact the world</a:t>
            </a:r>
          </a:p>
          <a:p>
            <a:pPr lvl="1"/>
            <a:endParaRPr lang="en-US" dirty="0">
              <a:ea typeface="ＭＳ Ｐゴシック" charset="0"/>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57</a:t>
            </a:fld>
            <a:endParaRPr lang="en-US" dirty="0"/>
          </a:p>
        </p:txBody>
      </p:sp>
    </p:spTree>
    <p:extLst>
      <p:ext uri="{BB962C8B-B14F-4D97-AF65-F5344CB8AC3E}">
        <p14:creationId xmlns:p14="http://schemas.microsoft.com/office/powerpoint/2010/main" val="886205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le 1"/>
          <p:cNvSpPr>
            <a:spLocks noGrp="1"/>
          </p:cNvSpPr>
          <p:nvPr>
            <p:ph type="title"/>
          </p:nvPr>
        </p:nvSpPr>
        <p:spPr>
          <a:xfrm>
            <a:off x="457200" y="104016"/>
            <a:ext cx="8229600" cy="1143000"/>
          </a:xfrm>
        </p:spPr>
        <p:txBody>
          <a:bodyPr>
            <a:normAutofit/>
          </a:bodyPr>
          <a:lstStyle/>
          <a:p>
            <a:pPr>
              <a:lnSpc>
                <a:spcPct val="80000"/>
              </a:lnSpc>
            </a:pPr>
            <a:r>
              <a:rPr lang="en-US" b="1" dirty="0"/>
              <a:t>Basic Advice for Good RESEARCH</a:t>
            </a:r>
          </a:p>
        </p:txBody>
      </p:sp>
      <p:sp>
        <p:nvSpPr>
          <p:cNvPr id="265218" name="Content Placeholder 2"/>
          <p:cNvSpPr>
            <a:spLocks noGrp="1"/>
          </p:cNvSpPr>
          <p:nvPr>
            <p:ph idx="1"/>
          </p:nvPr>
        </p:nvSpPr>
        <p:spPr>
          <a:xfrm>
            <a:off x="228600" y="1300186"/>
            <a:ext cx="8610600" cy="5194300"/>
          </a:xfrm>
        </p:spPr>
        <p:txBody>
          <a:bodyPr>
            <a:normAutofit fontScale="85000" lnSpcReduction="20000"/>
          </a:bodyPr>
          <a:lstStyle/>
          <a:p>
            <a:r>
              <a:rPr lang="en-US" dirty="0">
                <a:solidFill>
                  <a:srgbClr val="0033CC"/>
                </a:solidFill>
              </a:rPr>
              <a:t>Choose great problems to solve: Have great taste</a:t>
            </a:r>
          </a:p>
          <a:p>
            <a:pPr lvl="1"/>
            <a:r>
              <a:rPr lang="en-US" dirty="0">
                <a:ea typeface="ＭＳ Ｐゴシック" charset="0"/>
              </a:rPr>
              <a:t>Difficult</a:t>
            </a:r>
          </a:p>
          <a:p>
            <a:pPr lvl="1"/>
            <a:r>
              <a:rPr lang="en-US" dirty="0">
                <a:ea typeface="ＭＳ Ｐゴシック" charset="0"/>
              </a:rPr>
              <a:t>Important</a:t>
            </a:r>
          </a:p>
          <a:p>
            <a:pPr lvl="1"/>
            <a:r>
              <a:rPr lang="en-US" dirty="0">
                <a:ea typeface="ＭＳ Ｐゴシック" charset="0"/>
              </a:rPr>
              <a:t>High impact</a:t>
            </a:r>
          </a:p>
          <a:p>
            <a:pPr lvl="1"/>
            <a:endParaRPr lang="en-US" dirty="0">
              <a:solidFill>
                <a:srgbClr val="0033CC"/>
              </a:solidFill>
              <a:ea typeface="ＭＳ Ｐゴシック" charset="0"/>
            </a:endParaRPr>
          </a:p>
          <a:p>
            <a:r>
              <a:rPr lang="en-US" dirty="0">
                <a:solidFill>
                  <a:srgbClr val="0033CC"/>
                </a:solidFill>
              </a:rPr>
              <a:t>Read heavily and critically</a:t>
            </a:r>
          </a:p>
          <a:p>
            <a:endParaRPr lang="en-US" dirty="0">
              <a:solidFill>
                <a:srgbClr val="FF0000"/>
              </a:solidFill>
            </a:endParaRPr>
          </a:p>
          <a:p>
            <a:r>
              <a:rPr lang="en-US" dirty="0">
                <a:solidFill>
                  <a:srgbClr val="0033CC"/>
                </a:solidFill>
              </a:rPr>
              <a:t>Think big (out of the box)</a:t>
            </a:r>
          </a:p>
          <a:p>
            <a:pPr lvl="1"/>
            <a:r>
              <a:rPr lang="en-US" dirty="0">
                <a:ea typeface="ＭＳ Ｐゴシック" charset="0"/>
              </a:rPr>
              <a:t>Do not restrain yourself to tweaks</a:t>
            </a:r>
          </a:p>
          <a:p>
            <a:pPr lvl="1"/>
            <a:endParaRPr lang="en-US" dirty="0">
              <a:ea typeface="ＭＳ Ｐゴシック" charset="0"/>
            </a:endParaRPr>
          </a:p>
          <a:p>
            <a:r>
              <a:rPr lang="en-US" dirty="0">
                <a:solidFill>
                  <a:srgbClr val="0033CC"/>
                </a:solidFill>
              </a:rPr>
              <a:t>Aim high </a:t>
            </a:r>
          </a:p>
          <a:p>
            <a:endParaRPr lang="en-US" dirty="0">
              <a:solidFill>
                <a:srgbClr val="0033CC"/>
              </a:solidFill>
            </a:endParaRPr>
          </a:p>
          <a:p>
            <a:r>
              <a:rPr lang="en-US" dirty="0">
                <a:solidFill>
                  <a:srgbClr val="0033CC"/>
                </a:solidFill>
              </a:rPr>
              <a:t>Write and present really well</a:t>
            </a:r>
          </a:p>
          <a:p>
            <a:endParaRPr lang="en-US" dirty="0"/>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B214129B-1065-CF48-BC17-FABE13E4D917}" type="slidenum">
              <a:rPr lang="en-US" smtClean="0"/>
              <a:t>58</a:t>
            </a:fld>
            <a:endParaRPr lang="en-US" dirty="0"/>
          </a:p>
        </p:txBody>
      </p:sp>
    </p:spTree>
    <p:extLst>
      <p:ext uri="{BB962C8B-B14F-4D97-AF65-F5344CB8AC3E}">
        <p14:creationId xmlns:p14="http://schemas.microsoft.com/office/powerpoint/2010/main" val="31988409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1" name="Picture 2" descr="http://healingtheriftbook.com/wp-content/uploads/2009/08/lamp-post.jpg"/>
          <p:cNvPicPr>
            <a:picLocks noChangeAspect="1" noChangeArrowheads="1"/>
          </p:cNvPicPr>
          <p:nvPr/>
        </p:nvPicPr>
        <p:blipFill>
          <a:blip r:embed="rId2">
            <a:extLst>
              <a:ext uri="{28A0092B-C50C-407E-A947-70E740481C1C}">
                <a14:useLocalDpi xmlns:a14="http://schemas.microsoft.com/office/drawing/2010/main" val="0"/>
              </a:ext>
            </a:extLst>
          </a:blip>
          <a:srcRect l="3593" t="10181" r="69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66242" name="Straight Connector 4"/>
          <p:cNvCxnSpPr>
            <a:cxnSpLocks noChangeShapeType="1"/>
          </p:cNvCxnSpPr>
          <p:nvPr/>
        </p:nvCxnSpPr>
        <p:spPr bwMode="auto">
          <a:xfrm rot="5400000">
            <a:off x="6735762" y="3886201"/>
            <a:ext cx="1463675" cy="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cxnSp>
      <p:sp>
        <p:nvSpPr>
          <p:cNvPr id="7" name="TextBox 6"/>
          <p:cNvSpPr txBox="1"/>
          <p:nvPr/>
        </p:nvSpPr>
        <p:spPr>
          <a:xfrm>
            <a:off x="6019800" y="2606675"/>
            <a:ext cx="2814638"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Looking here for lost keys</a:t>
            </a:r>
          </a:p>
        </p:txBody>
      </p:sp>
      <p:sp>
        <p:nvSpPr>
          <p:cNvPr id="2" name="Slide Number Placeholder 1"/>
          <p:cNvSpPr>
            <a:spLocks noGrp="1"/>
          </p:cNvSpPr>
          <p:nvPr>
            <p:ph type="sldNum" sz="quarter" idx="12"/>
          </p:nvPr>
        </p:nvSpPr>
        <p:spPr/>
        <p:txBody>
          <a:bodyPr/>
          <a:lstStyle/>
          <a:p>
            <a:fld id="{B214129B-1065-CF48-BC17-FABE13E4D917}" type="slidenum">
              <a:rPr lang="en-US" smtClean="0"/>
              <a:t>59</a:t>
            </a:fld>
            <a:endParaRPr lang="en-US" dirty="0"/>
          </a:p>
        </p:txBody>
      </p:sp>
    </p:spTree>
    <p:extLst>
      <p:ext uri="{BB962C8B-B14F-4D97-AF65-F5344CB8AC3E}">
        <p14:creationId xmlns:p14="http://schemas.microsoft.com/office/powerpoint/2010/main" val="201617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dirty="0"/>
              <a:t>Course Information: Where to Get?	</a:t>
            </a:r>
          </a:p>
        </p:txBody>
      </p:sp>
      <p:sp>
        <p:nvSpPr>
          <p:cNvPr id="3" name="Content Placeholder 2"/>
          <p:cNvSpPr>
            <a:spLocks noGrp="1"/>
          </p:cNvSpPr>
          <p:nvPr>
            <p:ph idx="1"/>
          </p:nvPr>
        </p:nvSpPr>
        <p:spPr/>
        <p:txBody>
          <a:bodyPr>
            <a:normAutofit/>
          </a:bodyPr>
          <a:lstStyle/>
          <a:p>
            <a:r>
              <a:rPr lang="en-US" dirty="0"/>
              <a:t>Course Website: </a:t>
            </a:r>
            <a:r>
              <a:rPr lang="en-US" sz="2800" dirty="0">
                <a:hlinkClick r:id="rId2"/>
              </a:rPr>
              <a:t>https://csc2224.github.io/</a:t>
            </a:r>
            <a:endParaRPr lang="en-US" sz="2800" dirty="0"/>
          </a:p>
          <a:p>
            <a:pPr lvl="1"/>
            <a:r>
              <a:rPr lang="en-US" sz="2600" dirty="0"/>
              <a:t>Announcements, Syllabus, Course Info, Lecture Notes, Reading List and Reviews, Project Information</a:t>
            </a:r>
          </a:p>
          <a:p>
            <a:r>
              <a:rPr lang="en-US" dirty="0"/>
              <a:t>Piazza: </a:t>
            </a:r>
            <a:r>
              <a:rPr lang="en-US" sz="2800" dirty="0">
                <a:hlinkClick r:id="rId3"/>
              </a:rPr>
              <a:t>https://piazza.com/class/ken2hxl981f27u</a:t>
            </a:r>
            <a:endParaRPr lang="en-US" sz="2800" dirty="0"/>
          </a:p>
          <a:p>
            <a:pPr lvl="1"/>
            <a:r>
              <a:rPr lang="en-US" sz="2600" dirty="0"/>
              <a:t>Questions/Discussions, Syllabus</a:t>
            </a:r>
            <a:r>
              <a:rPr lang="en-US" dirty="0"/>
              <a:t>, Searching for Teammates </a:t>
            </a:r>
          </a:p>
          <a:p>
            <a:r>
              <a:rPr lang="en-US" dirty="0"/>
              <a:t>Your email</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6</a:t>
            </a:fld>
            <a:endParaRPr lang="en-US" altLang="en-US" dirty="0"/>
          </a:p>
        </p:txBody>
      </p:sp>
    </p:spTree>
    <p:extLst>
      <p:ext uri="{BB962C8B-B14F-4D97-AF65-F5344CB8AC3E}">
        <p14:creationId xmlns:p14="http://schemas.microsoft.com/office/powerpoint/2010/main" val="32638033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2" descr="http://healingtheriftbook.com/wp-content/uploads/2009/08/lamp-post.jpg"/>
          <p:cNvPicPr>
            <a:picLocks noChangeAspect="1" noChangeArrowheads="1"/>
          </p:cNvPicPr>
          <p:nvPr/>
        </p:nvPicPr>
        <p:blipFill>
          <a:blip r:embed="rId2">
            <a:extLst>
              <a:ext uri="{28A0092B-C50C-407E-A947-70E740481C1C}">
                <a14:useLocalDpi xmlns:a14="http://schemas.microsoft.com/office/drawing/2010/main" val="0"/>
              </a:ext>
            </a:extLst>
          </a:blip>
          <a:srcRect l="3593" t="10181" r="69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67266" name="Straight Connector 3"/>
          <p:cNvCxnSpPr>
            <a:cxnSpLocks noChangeShapeType="1"/>
          </p:cNvCxnSpPr>
          <p:nvPr/>
        </p:nvCxnSpPr>
        <p:spPr bwMode="auto">
          <a:xfrm rot="5400000">
            <a:off x="183356" y="2423319"/>
            <a:ext cx="1462088" cy="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cxnSp>
      <p:sp>
        <p:nvSpPr>
          <p:cNvPr id="6" name="TextBox 5"/>
          <p:cNvSpPr txBox="1"/>
          <p:nvPr/>
        </p:nvSpPr>
        <p:spPr>
          <a:xfrm>
            <a:off x="152400" y="1235075"/>
            <a:ext cx="1685925"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Lost keys here</a:t>
            </a:r>
          </a:p>
        </p:txBody>
      </p:sp>
      <p:cxnSp>
        <p:nvCxnSpPr>
          <p:cNvPr id="267268" name="Straight Connector 4"/>
          <p:cNvCxnSpPr>
            <a:cxnSpLocks noChangeShapeType="1"/>
          </p:cNvCxnSpPr>
          <p:nvPr/>
        </p:nvCxnSpPr>
        <p:spPr bwMode="auto">
          <a:xfrm rot="5400000">
            <a:off x="6735762" y="3886201"/>
            <a:ext cx="1463675" cy="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cxnSp>
      <p:sp>
        <p:nvSpPr>
          <p:cNvPr id="7" name="TextBox 6"/>
          <p:cNvSpPr txBox="1"/>
          <p:nvPr/>
        </p:nvSpPr>
        <p:spPr>
          <a:xfrm>
            <a:off x="6019800" y="2606675"/>
            <a:ext cx="1519238"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Looking here</a:t>
            </a:r>
          </a:p>
        </p:txBody>
      </p:sp>
      <p:sp>
        <p:nvSpPr>
          <p:cNvPr id="2" name="Slide Number Placeholder 1"/>
          <p:cNvSpPr>
            <a:spLocks noGrp="1"/>
          </p:cNvSpPr>
          <p:nvPr>
            <p:ph type="sldNum" sz="quarter" idx="12"/>
          </p:nvPr>
        </p:nvSpPr>
        <p:spPr/>
        <p:txBody>
          <a:bodyPr/>
          <a:lstStyle/>
          <a:p>
            <a:fld id="{B214129B-1065-CF48-BC17-FABE13E4D917}" type="slidenum">
              <a:rPr lang="en-US" smtClean="0"/>
              <a:t>60</a:t>
            </a:fld>
            <a:endParaRPr lang="en-US" dirty="0"/>
          </a:p>
        </p:txBody>
      </p:sp>
    </p:spTree>
    <p:extLst>
      <p:ext uri="{BB962C8B-B14F-4D97-AF65-F5344CB8AC3E}">
        <p14:creationId xmlns:p14="http://schemas.microsoft.com/office/powerpoint/2010/main" val="48110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89"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5029200" y="4983163"/>
            <a:ext cx="3135313" cy="369887"/>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Current Architecture Practice</a:t>
            </a:r>
          </a:p>
        </p:txBody>
      </p:sp>
      <p:sp>
        <p:nvSpPr>
          <p:cNvPr id="2" name="Slide Number Placeholder 1"/>
          <p:cNvSpPr>
            <a:spLocks noGrp="1"/>
          </p:cNvSpPr>
          <p:nvPr>
            <p:ph type="sldNum" sz="quarter" idx="12"/>
          </p:nvPr>
        </p:nvSpPr>
        <p:spPr/>
        <p:txBody>
          <a:bodyPr/>
          <a:lstStyle/>
          <a:p>
            <a:fld id="{B214129B-1065-CF48-BC17-FABE13E4D917}" type="slidenum">
              <a:rPr lang="en-US" smtClean="0"/>
              <a:t>61</a:t>
            </a:fld>
            <a:endParaRPr lang="en-US" dirty="0"/>
          </a:p>
        </p:txBody>
      </p:sp>
    </p:spTree>
    <p:extLst>
      <p:ext uri="{BB962C8B-B14F-4D97-AF65-F5344CB8AC3E}">
        <p14:creationId xmlns:p14="http://schemas.microsoft.com/office/powerpoint/2010/main" val="4035514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3"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bwMode="auto">
          <a:xfrm>
            <a:off x="1600200" y="2789238"/>
            <a:ext cx="5943600" cy="1919287"/>
          </a:xfrm>
          <a:prstGeom prst="line">
            <a:avLst/>
          </a:prstGeom>
          <a:ln>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 name="Slide Number Placeholder 1"/>
          <p:cNvSpPr>
            <a:spLocks noGrp="1"/>
          </p:cNvSpPr>
          <p:nvPr>
            <p:ph type="sldNum" sz="quarter" idx="12"/>
          </p:nvPr>
        </p:nvSpPr>
        <p:spPr/>
        <p:txBody>
          <a:bodyPr/>
          <a:lstStyle/>
          <a:p>
            <a:fld id="{B214129B-1065-CF48-BC17-FABE13E4D917}" type="slidenum">
              <a:rPr lang="en-US" smtClean="0"/>
              <a:t>62</a:t>
            </a:fld>
            <a:endParaRPr lang="en-US" dirty="0"/>
          </a:p>
        </p:txBody>
      </p:sp>
    </p:spTree>
    <p:extLst>
      <p:ext uri="{BB962C8B-B14F-4D97-AF65-F5344CB8AC3E}">
        <p14:creationId xmlns:p14="http://schemas.microsoft.com/office/powerpoint/2010/main" val="22117824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7"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bwMode="auto">
          <a:xfrm>
            <a:off x="1600200" y="2789238"/>
            <a:ext cx="5943600" cy="1919287"/>
          </a:xfrm>
          <a:prstGeom prst="line">
            <a:avLst/>
          </a:prstGeom>
          <a:ln>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 name="Straight Connector 3"/>
          <p:cNvCxnSpPr/>
          <p:nvPr/>
        </p:nvCxnSpPr>
        <p:spPr bwMode="auto">
          <a:xfrm>
            <a:off x="1295400" y="2789238"/>
            <a:ext cx="609600"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bwMode="auto">
          <a:xfrm rot="5400000">
            <a:off x="1234281" y="2788444"/>
            <a:ext cx="731838"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70341" name="Straight Connector 12"/>
          <p:cNvCxnSpPr>
            <a:cxnSpLocks noChangeShapeType="1"/>
          </p:cNvCxnSpPr>
          <p:nvPr/>
        </p:nvCxnSpPr>
        <p:spPr bwMode="auto">
          <a:xfrm rot="5400000">
            <a:off x="1051719" y="3490119"/>
            <a:ext cx="639762" cy="1524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270342" name="Straight Connector 13"/>
          <p:cNvCxnSpPr>
            <a:cxnSpLocks noChangeShapeType="1"/>
          </p:cNvCxnSpPr>
          <p:nvPr/>
        </p:nvCxnSpPr>
        <p:spPr bwMode="auto">
          <a:xfrm rot="5400000">
            <a:off x="5707856" y="5006182"/>
            <a:ext cx="1004887" cy="2286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270343" name="Straight Connector 16"/>
          <p:cNvCxnSpPr>
            <a:cxnSpLocks noChangeShapeType="1"/>
          </p:cNvCxnSpPr>
          <p:nvPr/>
        </p:nvCxnSpPr>
        <p:spPr bwMode="auto">
          <a:xfrm>
            <a:off x="1371600" y="3794125"/>
            <a:ext cx="1524000" cy="549275"/>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cxnSp>
        <p:nvCxnSpPr>
          <p:cNvPr id="270344" name="Straight Connector 21"/>
          <p:cNvCxnSpPr>
            <a:cxnSpLocks noChangeShapeType="1"/>
          </p:cNvCxnSpPr>
          <p:nvPr/>
        </p:nvCxnSpPr>
        <p:spPr bwMode="auto">
          <a:xfrm rot="10800000">
            <a:off x="4267200" y="4800600"/>
            <a:ext cx="1828800" cy="639763"/>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sp>
        <p:nvSpPr>
          <p:cNvPr id="28" name="TextBox 27"/>
          <p:cNvSpPr txBox="1"/>
          <p:nvPr/>
        </p:nvSpPr>
        <p:spPr>
          <a:xfrm rot="920722">
            <a:off x="2965450" y="4392613"/>
            <a:ext cx="1276350"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5-10 years</a:t>
            </a:r>
          </a:p>
        </p:txBody>
      </p:sp>
      <p:cxnSp>
        <p:nvCxnSpPr>
          <p:cNvPr id="270346" name="Straight Connector 30"/>
          <p:cNvCxnSpPr>
            <a:cxnSpLocks noChangeShapeType="1"/>
          </p:cNvCxnSpPr>
          <p:nvPr/>
        </p:nvCxnSpPr>
        <p:spPr bwMode="auto">
          <a:xfrm rot="5400000" flipH="1" flipV="1">
            <a:off x="1189037" y="1828801"/>
            <a:ext cx="822325" cy="0"/>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sp>
        <p:nvSpPr>
          <p:cNvPr id="34" name="TextBox 33"/>
          <p:cNvSpPr txBox="1"/>
          <p:nvPr/>
        </p:nvSpPr>
        <p:spPr>
          <a:xfrm>
            <a:off x="1066800" y="960438"/>
            <a:ext cx="1158875"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Aim Here</a:t>
            </a:r>
          </a:p>
        </p:txBody>
      </p:sp>
      <p:sp>
        <p:nvSpPr>
          <p:cNvPr id="2" name="Slide Number Placeholder 1"/>
          <p:cNvSpPr>
            <a:spLocks noGrp="1"/>
          </p:cNvSpPr>
          <p:nvPr>
            <p:ph type="sldNum" sz="quarter" idx="12"/>
          </p:nvPr>
        </p:nvSpPr>
        <p:spPr/>
        <p:txBody>
          <a:bodyPr/>
          <a:lstStyle/>
          <a:p>
            <a:fld id="{B214129B-1065-CF48-BC17-FABE13E4D917}" type="slidenum">
              <a:rPr lang="en-US" smtClean="0"/>
              <a:t>63</a:t>
            </a:fld>
            <a:endParaRPr lang="en-US" dirty="0"/>
          </a:p>
        </p:txBody>
      </p:sp>
    </p:spTree>
    <p:extLst>
      <p:ext uri="{BB962C8B-B14F-4D97-AF65-F5344CB8AC3E}">
        <p14:creationId xmlns:p14="http://schemas.microsoft.com/office/powerpoint/2010/main" val="38749416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1"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bwMode="auto">
          <a:xfrm>
            <a:off x="1600200" y="2789238"/>
            <a:ext cx="5943600" cy="1919287"/>
          </a:xfrm>
          <a:prstGeom prst="line">
            <a:avLst/>
          </a:prstGeom>
          <a:ln>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271363" name="Group 17"/>
          <p:cNvGrpSpPr>
            <a:grpSpLocks/>
          </p:cNvGrpSpPr>
          <p:nvPr/>
        </p:nvGrpSpPr>
        <p:grpSpPr bwMode="auto">
          <a:xfrm>
            <a:off x="1295400" y="2422525"/>
            <a:ext cx="609600" cy="731838"/>
            <a:chOff x="1295400" y="2019300"/>
            <a:chExt cx="609600" cy="609600"/>
          </a:xfrm>
        </p:grpSpPr>
        <p:cxnSp>
          <p:nvCxnSpPr>
            <p:cNvPr id="4" name="Straight Connector 3"/>
            <p:cNvCxnSpPr/>
            <p:nvPr/>
          </p:nvCxnSpPr>
          <p:spPr bwMode="auto">
            <a:xfrm>
              <a:off x="1295400" y="2324761"/>
              <a:ext cx="609600"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bwMode="auto">
            <a:xfrm rot="5400000">
              <a:off x="1295400" y="2324100"/>
              <a:ext cx="609600"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cxnSp>
        <p:nvCxnSpPr>
          <p:cNvPr id="271364" name="Straight Connector 12"/>
          <p:cNvCxnSpPr>
            <a:cxnSpLocks noChangeShapeType="1"/>
          </p:cNvCxnSpPr>
          <p:nvPr/>
        </p:nvCxnSpPr>
        <p:spPr bwMode="auto">
          <a:xfrm rot="5400000">
            <a:off x="1051719" y="3490119"/>
            <a:ext cx="639762" cy="1524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271365" name="Straight Connector 13"/>
          <p:cNvCxnSpPr>
            <a:cxnSpLocks noChangeShapeType="1"/>
          </p:cNvCxnSpPr>
          <p:nvPr/>
        </p:nvCxnSpPr>
        <p:spPr bwMode="auto">
          <a:xfrm rot="5400000">
            <a:off x="5707856" y="5006182"/>
            <a:ext cx="1004887" cy="2286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271366" name="Straight Connector 16"/>
          <p:cNvCxnSpPr>
            <a:cxnSpLocks noChangeShapeType="1"/>
          </p:cNvCxnSpPr>
          <p:nvPr/>
        </p:nvCxnSpPr>
        <p:spPr bwMode="auto">
          <a:xfrm>
            <a:off x="1371600" y="3794125"/>
            <a:ext cx="1524000" cy="549275"/>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cxnSp>
        <p:nvCxnSpPr>
          <p:cNvPr id="271367" name="Straight Connector 21"/>
          <p:cNvCxnSpPr>
            <a:cxnSpLocks noChangeShapeType="1"/>
          </p:cNvCxnSpPr>
          <p:nvPr/>
        </p:nvCxnSpPr>
        <p:spPr bwMode="auto">
          <a:xfrm rot="10800000">
            <a:off x="4267200" y="4800600"/>
            <a:ext cx="1828800" cy="639763"/>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sp>
        <p:nvSpPr>
          <p:cNvPr id="28" name="TextBox 27"/>
          <p:cNvSpPr txBox="1"/>
          <p:nvPr/>
        </p:nvSpPr>
        <p:spPr>
          <a:xfrm rot="920722">
            <a:off x="2965450" y="4392613"/>
            <a:ext cx="1276350"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5-10 years</a:t>
            </a:r>
          </a:p>
        </p:txBody>
      </p:sp>
      <p:cxnSp>
        <p:nvCxnSpPr>
          <p:cNvPr id="271369" name="Straight Connector 30"/>
          <p:cNvCxnSpPr>
            <a:cxnSpLocks noChangeShapeType="1"/>
          </p:cNvCxnSpPr>
          <p:nvPr/>
        </p:nvCxnSpPr>
        <p:spPr bwMode="auto">
          <a:xfrm rot="5400000" flipH="1" flipV="1">
            <a:off x="1189037" y="1828801"/>
            <a:ext cx="822325" cy="0"/>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sp>
        <p:nvSpPr>
          <p:cNvPr id="34" name="TextBox 33"/>
          <p:cNvSpPr txBox="1"/>
          <p:nvPr/>
        </p:nvSpPr>
        <p:spPr>
          <a:xfrm>
            <a:off x="1676400" y="228600"/>
            <a:ext cx="1890713" cy="369888"/>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Enable this point</a:t>
            </a:r>
          </a:p>
        </p:txBody>
      </p:sp>
      <p:cxnSp>
        <p:nvCxnSpPr>
          <p:cNvPr id="15" name="Straight Connector 14"/>
          <p:cNvCxnSpPr/>
          <p:nvPr/>
        </p:nvCxnSpPr>
        <p:spPr bwMode="auto">
          <a:xfrm>
            <a:off x="1524000" y="868363"/>
            <a:ext cx="6172200" cy="3932237"/>
          </a:xfrm>
          <a:prstGeom prst="line">
            <a:avLst/>
          </a:prstGeom>
          <a:ln>
            <a:solidFill>
              <a:srgbClr val="008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271372" name="Group 18"/>
          <p:cNvGrpSpPr>
            <a:grpSpLocks/>
          </p:cNvGrpSpPr>
          <p:nvPr/>
        </p:nvGrpSpPr>
        <p:grpSpPr bwMode="auto">
          <a:xfrm>
            <a:off x="1219200" y="411163"/>
            <a:ext cx="609600" cy="731837"/>
            <a:chOff x="1295400" y="2019300"/>
            <a:chExt cx="609600" cy="609600"/>
          </a:xfrm>
        </p:grpSpPr>
        <p:cxnSp>
          <p:nvCxnSpPr>
            <p:cNvPr id="20" name="Straight Connector 19"/>
            <p:cNvCxnSpPr/>
            <p:nvPr/>
          </p:nvCxnSpPr>
          <p:spPr bwMode="auto">
            <a:xfrm>
              <a:off x="1295400" y="2324761"/>
              <a:ext cx="609600" cy="0"/>
            </a:xfrm>
            <a:prstGeom prst="line">
              <a:avLst/>
            </a:prstGeom>
            <a:ln>
              <a:solidFill>
                <a:srgbClr val="008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bwMode="auto">
            <a:xfrm rot="5400000">
              <a:off x="1295400" y="2324100"/>
              <a:ext cx="609600" cy="0"/>
            </a:xfrm>
            <a:prstGeom prst="line">
              <a:avLst/>
            </a:prstGeom>
            <a:ln>
              <a:solidFill>
                <a:srgbClr val="008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sp>
        <p:nvSpPr>
          <p:cNvPr id="2" name="Slide Number Placeholder 1"/>
          <p:cNvSpPr>
            <a:spLocks noGrp="1"/>
          </p:cNvSpPr>
          <p:nvPr>
            <p:ph type="sldNum" sz="quarter" idx="12"/>
          </p:nvPr>
        </p:nvSpPr>
        <p:spPr/>
        <p:txBody>
          <a:bodyPr/>
          <a:lstStyle/>
          <a:p>
            <a:fld id="{B214129B-1065-CF48-BC17-FABE13E4D917}" type="slidenum">
              <a:rPr lang="en-US" smtClean="0"/>
              <a:t>64</a:t>
            </a:fld>
            <a:endParaRPr lang="en-US" dirty="0"/>
          </a:p>
        </p:txBody>
      </p:sp>
    </p:spTree>
    <p:extLst>
      <p:ext uri="{BB962C8B-B14F-4D97-AF65-F5344CB8AC3E}">
        <p14:creationId xmlns:p14="http://schemas.microsoft.com/office/powerpoint/2010/main" val="8666927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dirty="0">
                <a:latin typeface="Arial" charset="0"/>
                <a:ea typeface="ＭＳ Ｐゴシック" charset="0"/>
                <a:cs typeface="ＭＳ Ｐゴシック" charset="0"/>
              </a:rPr>
              <a:t>The Research Formula</a:t>
            </a:r>
          </a:p>
        </p:txBody>
      </p:sp>
      <p:graphicFrame>
        <p:nvGraphicFramePr>
          <p:cNvPr id="128002" name="Object 2"/>
          <p:cNvGraphicFramePr>
            <a:graphicFrameLocks noChangeAspect="1"/>
          </p:cNvGraphicFramePr>
          <p:nvPr>
            <p:extLst>
              <p:ext uri="{D42A27DB-BD31-4B8C-83A1-F6EECF244321}">
                <p14:modId xmlns:p14="http://schemas.microsoft.com/office/powerpoint/2010/main" val="3167426931"/>
              </p:ext>
            </p:extLst>
          </p:nvPr>
        </p:nvGraphicFramePr>
        <p:xfrm>
          <a:off x="2320925" y="2651125"/>
          <a:ext cx="4232275" cy="1441450"/>
        </p:xfrm>
        <a:graphic>
          <a:graphicData uri="http://schemas.openxmlformats.org/presentationml/2006/ole">
            <mc:AlternateContent xmlns:mc="http://schemas.openxmlformats.org/markup-compatibility/2006">
              <mc:Choice xmlns:v="urn:schemas-microsoft-com:vml" Requires="v">
                <p:oleObj spid="_x0000_s1026" name="Equation" r:id="rId3" imgW="1205245" imgH="394404" progId="Equation.3">
                  <p:embed/>
                </p:oleObj>
              </mc:Choice>
              <mc:Fallback>
                <p:oleObj name="Equation" r:id="rId3" imgW="1205245" imgH="394404" progId="Equation.3">
                  <p:embed/>
                  <p:pic>
                    <p:nvPicPr>
                      <p:cNvPr id="12800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925" y="2651125"/>
                        <a:ext cx="4232275" cy="1441450"/>
                      </a:xfrm>
                      <a:prstGeom prst="rect">
                        <a:avLst/>
                      </a:prstGeom>
                      <a:solidFill>
                        <a:schemeClr val="bg1"/>
                      </a:solid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B214129B-1065-CF48-BC17-FABE13E4D917}" type="slidenum">
              <a:rPr lang="en-US" smtClean="0"/>
              <a:t>65</a:t>
            </a:fld>
            <a:endParaRPr lang="en-US" dirty="0"/>
          </a:p>
        </p:txBody>
      </p:sp>
    </p:spTree>
    <p:extLst>
      <p:ext uri="{BB962C8B-B14F-4D97-AF65-F5344CB8AC3E}">
        <p14:creationId xmlns:p14="http://schemas.microsoft.com/office/powerpoint/2010/main" val="7487694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417638"/>
            <a:ext cx="8153400" cy="2308225"/>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Reward</a:t>
            </a:r>
          </a:p>
          <a:p>
            <a:pPr>
              <a:defRPr/>
            </a:pPr>
            <a:endParaRPr lang="en-US" sz="3600"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If you are wildly successful, what difference will it make?</a:t>
            </a:r>
            <a:endParaRPr lang="en-US" sz="3600" dirty="0">
              <a:solidFill>
                <a:srgbClr val="0033CC"/>
              </a:solidFill>
              <a:latin typeface="Arial" pitchFamily="34" charset="0"/>
              <a:cs typeface="+mn-cs"/>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66</a:t>
            </a:fld>
            <a:endParaRPr lang="en-US" dirty="0"/>
          </a:p>
        </p:txBody>
      </p:sp>
    </p:spTree>
    <p:extLst>
      <p:ext uri="{BB962C8B-B14F-4D97-AF65-F5344CB8AC3E}">
        <p14:creationId xmlns:p14="http://schemas.microsoft.com/office/powerpoint/2010/main" val="8801726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417638"/>
            <a:ext cx="8153400" cy="2308225"/>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Effort</a:t>
            </a:r>
          </a:p>
          <a:p>
            <a:pPr>
              <a:defRPr/>
            </a:pPr>
            <a:endParaRPr lang="en-US" sz="3600"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Learn as much as possible with as little work as possible</a:t>
            </a:r>
            <a:endParaRPr lang="en-US" sz="3600" dirty="0">
              <a:solidFill>
                <a:srgbClr val="0033CC"/>
              </a:solidFill>
              <a:latin typeface="Arial" pitchFamily="34" charset="0"/>
              <a:cs typeface="+mn-cs"/>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67</a:t>
            </a:fld>
            <a:endParaRPr lang="en-US" dirty="0"/>
          </a:p>
        </p:txBody>
      </p:sp>
    </p:spTree>
    <p:extLst>
      <p:ext uri="{BB962C8B-B14F-4D97-AF65-F5344CB8AC3E}">
        <p14:creationId xmlns:p14="http://schemas.microsoft.com/office/powerpoint/2010/main" val="20251541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417638"/>
            <a:ext cx="8153400" cy="2862262"/>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Effort</a:t>
            </a:r>
          </a:p>
          <a:p>
            <a:pPr>
              <a:defRPr/>
            </a:pPr>
            <a:endParaRPr lang="en-US" sz="3600"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Do the minimum analysis and experimentation necessary to make a point</a:t>
            </a:r>
            <a:endParaRPr lang="en-US" sz="3600" dirty="0">
              <a:solidFill>
                <a:srgbClr val="0033CC"/>
              </a:solidFill>
              <a:latin typeface="Arial" pitchFamily="34" charset="0"/>
              <a:cs typeface="+mn-cs"/>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68</a:t>
            </a:fld>
            <a:endParaRPr lang="en-US" dirty="0"/>
          </a:p>
        </p:txBody>
      </p:sp>
    </p:spTree>
    <p:extLst>
      <p:ext uri="{BB962C8B-B14F-4D97-AF65-F5344CB8AC3E}">
        <p14:creationId xmlns:p14="http://schemas.microsoft.com/office/powerpoint/2010/main" val="12931819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417638"/>
            <a:ext cx="5791200" cy="2862262"/>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Research is a </a:t>
            </a:r>
          </a:p>
          <a:p>
            <a:pPr>
              <a:defRPr/>
            </a:pPr>
            <a:r>
              <a:rPr lang="en-US" sz="3600" i="1" dirty="0">
                <a:solidFill>
                  <a:srgbClr val="0033CC"/>
                </a:solidFill>
                <a:latin typeface="Arial" pitchFamily="34" charset="0"/>
                <a:ea typeface="ＭＳ Ｐゴシック" pitchFamily="-110" charset="-128"/>
                <a:cs typeface="ＭＳ Ｐゴシック" pitchFamily="-110" charset="-128"/>
              </a:rPr>
              <a:t>hunt for insight</a:t>
            </a:r>
          </a:p>
          <a:p>
            <a:pPr>
              <a:defRPr/>
            </a:pPr>
            <a:endParaRPr lang="en-US" sz="3600" i="1"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Need to get off the beaten path to find new insights</a:t>
            </a:r>
            <a:endParaRPr lang="en-US" sz="3600" dirty="0">
              <a:solidFill>
                <a:srgbClr val="0033CC"/>
              </a:solidFill>
              <a:latin typeface="Arial" pitchFamily="34" charset="0"/>
              <a:cs typeface="+mn-cs"/>
            </a:endParaRPr>
          </a:p>
        </p:txBody>
      </p:sp>
      <p:pic>
        <p:nvPicPr>
          <p:cNvPr id="272386" name="Picture 2" descr="http://sabalolodge.com/blog/wp-content/uploads/2009/11/Resplendent_Quetz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228600"/>
            <a:ext cx="2409825" cy="630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14129B-1065-CF48-BC17-FABE13E4D917}" type="slidenum">
              <a:rPr lang="en-US" smtClean="0"/>
              <a:t>69</a:t>
            </a:fld>
            <a:endParaRPr lang="en-US" dirty="0"/>
          </a:p>
        </p:txBody>
      </p:sp>
    </p:spTree>
    <p:extLst>
      <p:ext uri="{BB962C8B-B14F-4D97-AF65-F5344CB8AC3E}">
        <p14:creationId xmlns:p14="http://schemas.microsoft.com/office/powerpoint/2010/main" val="87164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Computer Architecture?</a:t>
            </a:r>
          </a:p>
        </p:txBody>
      </p:sp>
      <p:sp>
        <p:nvSpPr>
          <p:cNvPr id="3" name="Content Placeholder 2"/>
          <p:cNvSpPr>
            <a:spLocks noGrp="1"/>
          </p:cNvSpPr>
          <p:nvPr>
            <p:ph idx="1"/>
          </p:nvPr>
        </p:nvSpPr>
        <p:spPr>
          <a:xfrm>
            <a:off x="457200" y="1219200"/>
            <a:ext cx="8229600" cy="4525963"/>
          </a:xfrm>
        </p:spPr>
        <p:txBody>
          <a:bodyPr>
            <a:normAutofit lnSpcReduction="10000"/>
          </a:bodyPr>
          <a:lstStyle/>
          <a:p>
            <a:r>
              <a:rPr lang="en-US" b="1" dirty="0"/>
              <a:t>Computer Architecture: </a:t>
            </a:r>
          </a:p>
          <a:p>
            <a:pPr marL="0" indent="0">
              <a:buNone/>
            </a:pPr>
            <a:r>
              <a:rPr lang="en-US" sz="2400" dirty="0"/>
              <a:t>The science and art of designing, selecting, and interconnecting hardware components and designing the hardware/software interface to create a computing system that meets functional, performance, energy consumption, cost, and other specific goals. </a:t>
            </a:r>
          </a:p>
          <a:p>
            <a:r>
              <a:rPr lang="en-US" b="1" dirty="0"/>
              <a:t>Traditional definition: </a:t>
            </a:r>
          </a:p>
          <a:p>
            <a:pPr marL="0" indent="0">
              <a:buNone/>
            </a:pPr>
            <a:r>
              <a:rPr lang="en-US" sz="2400" dirty="0"/>
              <a:t>The term architecture is used here to describe the attributes of a system as seen by the programmer, i.e., the conceptual structure and functional behavior as distinct from the organization of the dataflow and controls, the logic design, and the physical implementation.” Gene Amdahl, IBM Journal of R&amp;D, April 1964</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7</a:t>
            </a:fld>
            <a:endParaRPr lang="en-US"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91000"/>
            <a:ext cx="3517900" cy="231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430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457200" y="-237228"/>
            <a:ext cx="8229600" cy="1143000"/>
          </a:xfrm>
        </p:spPr>
        <p:txBody>
          <a:bodyPr/>
          <a:lstStyle/>
          <a:p>
            <a:r>
              <a:rPr lang="en-US" b="1" dirty="0"/>
              <a:t>Recommended Talk</a:t>
            </a:r>
          </a:p>
        </p:txBody>
      </p:sp>
      <p:sp>
        <p:nvSpPr>
          <p:cNvPr id="18435" name="Content Placeholder 2"/>
          <p:cNvSpPr>
            <a:spLocks noGrp="1"/>
          </p:cNvSpPr>
          <p:nvPr>
            <p:ph idx="1"/>
          </p:nvPr>
        </p:nvSpPr>
        <p:spPr>
          <a:xfrm>
            <a:off x="228600" y="996950"/>
            <a:ext cx="8610600" cy="5194300"/>
          </a:xfrm>
        </p:spPr>
        <p:txBody>
          <a:bodyPr/>
          <a:lstStyle/>
          <a:p>
            <a:pPr>
              <a:defRPr/>
            </a:pPr>
            <a:r>
              <a:rPr lang="en-US" dirty="0"/>
              <a:t>Bill Dally, </a:t>
            </a:r>
            <a:r>
              <a:rPr lang="en-US" dirty="0">
                <a:hlinkClick r:id="rId2"/>
              </a:rPr>
              <a:t>Moving the needle: Effective Computer Architecture Research in Academy and Industry</a:t>
            </a:r>
            <a:endParaRPr lang="en-US" dirty="0"/>
          </a:p>
          <a:p>
            <a:pPr marL="0" indent="0">
              <a:buFont typeface="Wingdings" charset="0"/>
              <a:buNone/>
              <a:defRPr/>
            </a:pPr>
            <a:r>
              <a:rPr lang="en-US" dirty="0"/>
              <a:t>    ISCA 2010 Keynote Talk.</a:t>
            </a:r>
          </a:p>
          <a:p>
            <a:pPr marL="0" indent="0">
              <a:buFont typeface="Wingdings" charset="0"/>
              <a:buNone/>
              <a:defRPr/>
            </a:pPr>
            <a:endParaRPr lang="en-US" dirty="0"/>
          </a:p>
          <a:p>
            <a:pPr>
              <a:defRPr/>
            </a:pPr>
            <a:r>
              <a:rPr lang="en-US" dirty="0"/>
              <a:t>Acknowledgment: Past few slides are from this talk</a:t>
            </a:r>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267200"/>
            <a:ext cx="1584325" cy="158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6163" y="3736975"/>
            <a:ext cx="5202237" cy="266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14129B-1065-CF48-BC17-FABE13E4D917}" type="slidenum">
              <a:rPr lang="en-US" smtClean="0"/>
              <a:t>70</a:t>
            </a:fld>
            <a:endParaRPr lang="en-US" dirty="0"/>
          </a:p>
        </p:txBody>
      </p:sp>
    </p:spTree>
    <p:extLst>
      <p:ext uri="{BB962C8B-B14F-4D97-AF65-F5344CB8AC3E}">
        <p14:creationId xmlns:p14="http://schemas.microsoft.com/office/powerpoint/2010/main" val="1242192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p:cNvSpPr>
            <a:spLocks noGrp="1"/>
          </p:cNvSpPr>
          <p:nvPr>
            <p:ph type="title"/>
          </p:nvPr>
        </p:nvSpPr>
        <p:spPr>
          <a:xfrm>
            <a:off x="457200" y="-104522"/>
            <a:ext cx="8229600" cy="1143000"/>
          </a:xfrm>
        </p:spPr>
        <p:txBody>
          <a:bodyPr/>
          <a:lstStyle/>
          <a:p>
            <a:r>
              <a:rPr lang="en-US" b="1" dirty="0"/>
              <a:t>More Good Advice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4213" y="990600"/>
            <a:ext cx="2719387" cy="383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1600200" y="4999038"/>
            <a:ext cx="6172200"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dirty="0">
                <a:latin typeface="+mn-lt"/>
              </a:rPr>
              <a:t>“The purpose of computing is insight, not numbers” </a:t>
            </a:r>
          </a:p>
          <a:p>
            <a:pPr algn="ctr" eaLnBrk="1" hangingPunct="1"/>
            <a:r>
              <a:rPr lang="en-US" sz="3000" i="1" dirty="0">
                <a:latin typeface="+mn-lt"/>
              </a:rPr>
              <a:t>Richard Hamming</a:t>
            </a:r>
            <a:endParaRPr lang="en-US" sz="3000" dirty="0">
              <a:latin typeface="+mn-lt"/>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71</a:t>
            </a:fld>
            <a:endParaRPr lang="en-US" dirty="0"/>
          </a:p>
        </p:txBody>
      </p:sp>
    </p:spTree>
    <p:extLst>
      <p:ext uri="{BB962C8B-B14F-4D97-AF65-F5344CB8AC3E}">
        <p14:creationId xmlns:p14="http://schemas.microsoft.com/office/powerpoint/2010/main" val="3222540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Introduction, Logistics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a:solidFill>
                  <a:schemeClr val="tx1"/>
                </a:solidFill>
              </a:rPr>
              <a:t>Fall 2020</a:t>
            </a:r>
            <a:endParaRPr lang="en-CA" dirty="0">
              <a:solidFill>
                <a:schemeClr val="tx1"/>
              </a:solidFill>
            </a:endParaRPr>
          </a:p>
        </p:txBody>
      </p:sp>
    </p:spTree>
    <p:extLst>
      <p:ext uri="{BB962C8B-B14F-4D97-AF65-F5344CB8AC3E}">
        <p14:creationId xmlns:p14="http://schemas.microsoft.com/office/powerpoint/2010/main" val="2537041017"/>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06" y="23870"/>
            <a:ext cx="8229600" cy="1143000"/>
          </a:xfrm>
        </p:spPr>
        <p:txBody>
          <a:bodyPr/>
          <a:lstStyle/>
          <a:p>
            <a:r>
              <a:rPr lang="en-US" dirty="0"/>
              <a:t>Level of Transformations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8</a:t>
            </a:fld>
            <a:endParaRPr lang="en-US" altLang="en-US" dirty="0"/>
          </a:p>
        </p:txBody>
      </p:sp>
      <p:sp>
        <p:nvSpPr>
          <p:cNvPr id="5" name="Rounded Rectangle 7"/>
          <p:cNvSpPr/>
          <p:nvPr/>
        </p:nvSpPr>
        <p:spPr>
          <a:xfrm>
            <a:off x="2555619" y="5038060"/>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rgbClr val="C0504D"/>
                </a:solidFill>
              </a:rPr>
              <a:t>Architecture</a:t>
            </a:r>
          </a:p>
        </p:txBody>
      </p:sp>
      <p:sp>
        <p:nvSpPr>
          <p:cNvPr id="6" name="Rounded Rectangle 8"/>
          <p:cNvSpPr/>
          <p:nvPr/>
        </p:nvSpPr>
        <p:spPr>
          <a:xfrm>
            <a:off x="2551715" y="5913366"/>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rgbClr val="C0504D"/>
                </a:solidFill>
              </a:rPr>
              <a:t>Circuits</a:t>
            </a:r>
          </a:p>
        </p:txBody>
      </p:sp>
      <p:pic>
        <p:nvPicPr>
          <p:cNvPr id="7" name="Picture 6" descr="20857111_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619" y="1768215"/>
            <a:ext cx="4000500" cy="2489200"/>
          </a:xfrm>
          <a:prstGeom prst="rect">
            <a:avLst/>
          </a:prstGeom>
        </p:spPr>
      </p:pic>
      <p:sp>
        <p:nvSpPr>
          <p:cNvPr id="8" name="Rounded Rectangle 10"/>
          <p:cNvSpPr/>
          <p:nvPr/>
        </p:nvSpPr>
        <p:spPr>
          <a:xfrm>
            <a:off x="2575157" y="1914754"/>
            <a:ext cx="3927231" cy="2145324"/>
          </a:xfrm>
          <a:prstGeom prst="roundRect">
            <a:avLst/>
          </a:prstGeom>
          <a:no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9" name="Rounded Rectangle 5"/>
          <p:cNvSpPr/>
          <p:nvPr/>
        </p:nvSpPr>
        <p:spPr>
          <a:xfrm>
            <a:off x="2559523" y="4162754"/>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chemeClr val="accent2"/>
                </a:solidFill>
              </a:rPr>
              <a:t>Operating System</a:t>
            </a:r>
          </a:p>
        </p:txBody>
      </p:sp>
      <p:sp>
        <p:nvSpPr>
          <p:cNvPr id="10" name="Rounded Rectangle 12"/>
          <p:cNvSpPr/>
          <p:nvPr/>
        </p:nvSpPr>
        <p:spPr>
          <a:xfrm>
            <a:off x="1895231" y="4786906"/>
            <a:ext cx="5451231" cy="1367692"/>
          </a:xfrm>
          <a:prstGeom prst="roundRect">
            <a:avLst/>
          </a:prstGeom>
          <a:solidFill>
            <a:schemeClr val="bg2">
              <a:alpha val="40000"/>
            </a:schemeClr>
          </a:solidFill>
          <a:ln w="76200" cmpd="sng">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70000"/>
              </a:lnSpc>
            </a:pPr>
            <a:r>
              <a:rPr lang="en-US" sz="4000" b="1" i="1" dirty="0">
                <a:solidFill>
                  <a:schemeClr val="tx2"/>
                </a:solidFill>
              </a:rPr>
              <a:t>Interface between Software and Hardware</a:t>
            </a:r>
          </a:p>
        </p:txBody>
      </p:sp>
      <p:sp>
        <p:nvSpPr>
          <p:cNvPr id="11" name="Rounded Rectangle 14"/>
          <p:cNvSpPr/>
          <p:nvPr/>
        </p:nvSpPr>
        <p:spPr>
          <a:xfrm>
            <a:off x="2551715" y="1056164"/>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rgbClr val="C0504D"/>
                </a:solidFill>
              </a:rPr>
              <a:t>Problem</a:t>
            </a:r>
          </a:p>
        </p:txBody>
      </p:sp>
    </p:spTree>
    <p:extLst>
      <p:ext uri="{BB962C8B-B14F-4D97-AF65-F5344CB8AC3E}">
        <p14:creationId xmlns:p14="http://schemas.microsoft.com/office/powerpoint/2010/main" val="377858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Abstraction</a:t>
            </a:r>
          </a:p>
        </p:txBody>
      </p:sp>
      <p:sp>
        <p:nvSpPr>
          <p:cNvPr id="3" name="Content Placeholder 2"/>
          <p:cNvSpPr>
            <a:spLocks noGrp="1"/>
          </p:cNvSpPr>
          <p:nvPr>
            <p:ph idx="1"/>
          </p:nvPr>
        </p:nvSpPr>
        <p:spPr>
          <a:xfrm>
            <a:off x="457200" y="1600200"/>
            <a:ext cx="8458200" cy="4648200"/>
          </a:xfrm>
        </p:spPr>
        <p:txBody>
          <a:bodyPr>
            <a:normAutofit/>
          </a:bodyPr>
          <a:lstStyle/>
          <a:p>
            <a:pPr>
              <a:lnSpc>
                <a:spcPct val="80000"/>
              </a:lnSpc>
            </a:pPr>
            <a:r>
              <a:rPr lang="en-US" b="1" i="1" dirty="0">
                <a:solidFill>
                  <a:srgbClr val="0033CC"/>
                </a:solidFill>
              </a:rPr>
              <a:t>Isolation</a:t>
            </a:r>
          </a:p>
          <a:p>
            <a:pPr lvl="1">
              <a:lnSpc>
                <a:spcPct val="70000"/>
              </a:lnSpc>
            </a:pPr>
            <a:r>
              <a:rPr lang="en-US" sz="2400" dirty="0"/>
              <a:t>A higher level only needs to know about the interface to the lower level, not how the lower level is implemented </a:t>
            </a:r>
          </a:p>
          <a:p>
            <a:pPr lvl="1">
              <a:lnSpc>
                <a:spcPct val="70000"/>
              </a:lnSpc>
            </a:pPr>
            <a:r>
              <a:rPr lang="en-US" sz="2400" dirty="0"/>
              <a:t>For example, high-level language programmer does not really need to know about the architecture</a:t>
            </a:r>
          </a:p>
          <a:p>
            <a:pPr lvl="1">
              <a:lnSpc>
                <a:spcPct val="70000"/>
              </a:lnSpc>
            </a:pPr>
            <a:endParaRPr lang="en-US" sz="2400" dirty="0"/>
          </a:p>
          <a:p>
            <a:pPr>
              <a:lnSpc>
                <a:spcPct val="80000"/>
              </a:lnSpc>
            </a:pPr>
            <a:r>
              <a:rPr lang="en-US" b="1" i="1" dirty="0">
                <a:solidFill>
                  <a:srgbClr val="0033CC"/>
                </a:solidFill>
              </a:rPr>
              <a:t>Productivity </a:t>
            </a:r>
          </a:p>
          <a:p>
            <a:pPr lvl="1">
              <a:lnSpc>
                <a:spcPct val="70000"/>
              </a:lnSpc>
            </a:pPr>
            <a:r>
              <a:rPr lang="en-US" sz="2400" dirty="0"/>
              <a:t>No need to worry about decisions made in underlying levels </a:t>
            </a:r>
          </a:p>
          <a:p>
            <a:pPr lvl="1">
              <a:lnSpc>
                <a:spcPct val="70000"/>
              </a:lnSpc>
            </a:pPr>
            <a:r>
              <a:rPr lang="en-US" sz="2400" dirty="0"/>
              <a:t>For example, programming in Java vs. C vs. assembly vs. binary vs. by specifying control signals of each transistor every cycle </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9</a:t>
            </a:fld>
            <a:endParaRPr lang="en-US" altLang="en-US" dirty="0"/>
          </a:p>
        </p:txBody>
      </p:sp>
    </p:spTree>
    <p:extLst>
      <p:ext uri="{BB962C8B-B14F-4D97-AF65-F5344CB8AC3E}">
        <p14:creationId xmlns:p14="http://schemas.microsoft.com/office/powerpoint/2010/main" val="1684902563"/>
      </p:ext>
    </p:extLst>
  </p:cSld>
  <p:clrMapOvr>
    <a:masterClrMapping/>
  </p:clrMapOvr>
</p:sld>
</file>

<file path=ppt/theme/theme1.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SAFARI_Template</Template>
  <TotalTime>0</TotalTime>
  <Words>3421</Words>
  <Application>Microsoft Office PowerPoint</Application>
  <PresentationFormat>On-screen Show (4:3)</PresentationFormat>
  <Paragraphs>635</Paragraphs>
  <Slides>72</Slides>
  <Notes>25</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72</vt:i4>
      </vt:variant>
    </vt:vector>
  </HeadingPairs>
  <TitlesOfParts>
    <vt:vector size="82" baseType="lpstr">
      <vt:lpstr>Arial</vt:lpstr>
      <vt:lpstr>Calibri</vt:lpstr>
      <vt:lpstr>Garamond</vt:lpstr>
      <vt:lpstr>Myriad Pro Cond</vt:lpstr>
      <vt:lpstr>Tahoma</vt:lpstr>
      <vt:lpstr>Wingdings</vt:lpstr>
      <vt:lpstr>SAFARI_Template</vt:lpstr>
      <vt:lpstr>1_Edge</vt:lpstr>
      <vt:lpstr>Office Theme</vt:lpstr>
      <vt:lpstr>Equation</vt:lpstr>
      <vt:lpstr>CSC 2224:  Parallel Computer Architecture and Programming</vt:lpstr>
      <vt:lpstr>Summary  </vt:lpstr>
      <vt:lpstr>Syllabus: Who Are We?</vt:lpstr>
      <vt:lpstr>Gennady (Gena) Pekhimenko</vt:lpstr>
      <vt:lpstr>Hossein Farrokhbakht</vt:lpstr>
      <vt:lpstr>Course Information: Where to Get? </vt:lpstr>
      <vt:lpstr>What is Computer Architecture?</vt:lpstr>
      <vt:lpstr>Level of Transformations</vt:lpstr>
      <vt:lpstr>The Power of Abstraction</vt:lpstr>
      <vt:lpstr>Crossing the Abstraction Layers</vt:lpstr>
      <vt:lpstr>Scope of this Course</vt:lpstr>
      <vt:lpstr>What Will You Learn?</vt:lpstr>
      <vt:lpstr>Course Goals</vt:lpstr>
      <vt:lpstr>Advanced Graduate-Level Class</vt:lpstr>
      <vt:lpstr>CSC 2224: Parallel Computer Architecture and Programming Grading, Policies, Course Work</vt:lpstr>
      <vt:lpstr>What Do I Expect from You?</vt:lpstr>
      <vt:lpstr>Course Work</vt:lpstr>
      <vt:lpstr>Course Work (2)</vt:lpstr>
      <vt:lpstr>Grading </vt:lpstr>
      <vt:lpstr>Paper Review: How to Handle</vt:lpstr>
      <vt:lpstr>Paper Reviews (2)</vt:lpstr>
      <vt:lpstr>Advice on Reviewing</vt:lpstr>
      <vt:lpstr>How to Submit? </vt:lpstr>
      <vt:lpstr>Research Project </vt:lpstr>
      <vt:lpstr>Research Project (2)</vt:lpstr>
      <vt:lpstr>Research Proposal: Key Questions</vt:lpstr>
      <vt:lpstr>Where to Get Ideas?</vt:lpstr>
      <vt:lpstr>Project: Major Milestones</vt:lpstr>
      <vt:lpstr>Presentation</vt:lpstr>
      <vt:lpstr>Presentation: What to Cover</vt:lpstr>
      <vt:lpstr>CSC 2224: Parallel Computer Architecture and Programming Why Computer Architecture Matters</vt:lpstr>
      <vt:lpstr>PowerPoint Presentation</vt:lpstr>
      <vt:lpstr>PowerPoint Presentation</vt:lpstr>
      <vt:lpstr>PowerPoint Presentation</vt:lpstr>
      <vt:lpstr>von Neumann architecture General-purpose processors</vt:lpstr>
      <vt:lpstr>Programmability versus Efficiency</vt:lpstr>
      <vt:lpstr>Programmability versus Efficiency</vt:lpstr>
      <vt:lpstr>What is the difference between the computing industry and the paper towel industry? </vt:lpstr>
      <vt:lpstr>PowerPoint Presentation</vt:lpstr>
      <vt:lpstr>Can we continue being an industry of new possibilities? </vt:lpstr>
      <vt:lpstr>Moore’s Law Or, how we became an industry of new possibilities</vt:lpstr>
      <vt:lpstr>What is the catch? Powering the transistors without melting the chip</vt:lpstr>
      <vt:lpstr>Dennard scaling:  Doubling the transistors; scale their power down</vt:lpstr>
      <vt:lpstr>Dennard scaling broke:  Double the transistors; still scale their power down</vt:lpstr>
      <vt:lpstr>Dark silicon If you cannot power them, why bother making them?</vt:lpstr>
      <vt:lpstr>Looking back Evolution of processors</vt:lpstr>
      <vt:lpstr>How about Memory/DRAM?</vt:lpstr>
      <vt:lpstr>DRAM Scaling Challenge</vt:lpstr>
      <vt:lpstr>DRAM Scaling Trend </vt:lpstr>
      <vt:lpstr>DRAM Scaling Challenge</vt:lpstr>
      <vt:lpstr>Traditional Approach</vt:lpstr>
      <vt:lpstr>New Approach</vt:lpstr>
      <vt:lpstr>System-Level Detection &amp; Mitigation</vt:lpstr>
      <vt:lpstr>Breaking the Abstraction</vt:lpstr>
      <vt:lpstr>CSC 2224: Parallel Computer Architecture and Programming Advice on Doing Research</vt:lpstr>
      <vt:lpstr>Advancing Research &amp; Development</vt:lpstr>
      <vt:lpstr>What is the Goal of Research?</vt:lpstr>
      <vt:lpstr>Basic Advice for Good RESEARCH</vt:lpstr>
      <vt:lpstr>PowerPoint Presentation</vt:lpstr>
      <vt:lpstr>PowerPoint Presentation</vt:lpstr>
      <vt:lpstr>PowerPoint Presentation</vt:lpstr>
      <vt:lpstr>PowerPoint Presentation</vt:lpstr>
      <vt:lpstr>PowerPoint Presentation</vt:lpstr>
      <vt:lpstr>PowerPoint Presentation</vt:lpstr>
      <vt:lpstr>The Research Formula</vt:lpstr>
      <vt:lpstr>PowerPoint Presentation</vt:lpstr>
      <vt:lpstr>PowerPoint Presentation</vt:lpstr>
      <vt:lpstr>PowerPoint Presentation</vt:lpstr>
      <vt:lpstr>PowerPoint Presentation</vt:lpstr>
      <vt:lpstr>Recommended Talk</vt:lpstr>
      <vt:lpstr>More Good Advice</vt:lpstr>
      <vt:lpstr>CSC 2224: Parallel Computer Architecture and Programming Introduction, Logistics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2011-01-11T20:10:42Z</dcterms:created>
  <dcterms:modified xsi:type="dcterms:W3CDTF">2020-09-07T13:49:33Z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a-genpek@microsoft.com</vt:lpwstr>
  </property>
  <property fmtid="{D5CDD505-2E9C-101B-9397-08002B2CF9AE}" pid="5" name="MSIP_Label_f42aa342-8706-4288-bd11-ebb85995028c_SetDate">
    <vt:lpwstr>2018-09-11T14:50:40.7392652Z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